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8288000" cy="10287000"/>
  <p:notesSz cx="6858000" cy="9144000"/>
  <p:embeddedFontLst>
    <p:embeddedFont>
      <p:font typeface="Gotham" panose="020B0604020202020204" charset="0"/>
      <p:regular r:id="rId42"/>
    </p:embeddedFont>
    <p:embeddedFont>
      <p:font typeface="可画凌霄体-简" panose="020B0604020202020204" charset="0"/>
      <p:regular r:id="rId43"/>
    </p:embeddedFont>
    <p:embeddedFont>
      <p:font typeface="Drunken Hour" panose="020B0604020202020204" charset="0"/>
      <p:regular r:id="rId44"/>
    </p:embeddedFont>
    <p:embeddedFont>
      <p:font typeface="Alegreya Bold" panose="020B0604020202020204" charset="0"/>
      <p:regular r:id="rId45"/>
    </p:embeddedFont>
    <p:embeddedFont>
      <p:font typeface="Alegreya" panose="020B0604020202020204" charset="0"/>
      <p:regular r:id="rId46"/>
    </p:embeddedFont>
    <p:embeddedFont>
      <p:font typeface="Gotham Bold" panose="020B0604020202020204" charset="0"/>
      <p:regular r:id="rId47"/>
    </p:embeddedFont>
    <p:embeddedFont>
      <p:font typeface="Arial Unicode" panose="020B0604020202020204" charset="-128"/>
      <p:regular r:id="rId48"/>
    </p:embeddedFont>
    <p:embeddedFont>
      <p:font typeface="Calibri" panose="020F0502020204030204" pitchFamily="34"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0" d="100"/>
          <a:sy n="50" d="100"/>
        </p:scale>
        <p:origin x="300"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7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599324" y="4457700"/>
            <a:ext cx="15089352" cy="1477017"/>
          </a:xfrm>
          <a:prstGeom prst="rect">
            <a:avLst/>
          </a:prstGeom>
        </p:spPr>
        <p:txBody>
          <a:bodyPr lIns="0" tIns="0" rIns="0" bIns="0" rtlCol="0" anchor="t">
            <a:spAutoFit/>
          </a:bodyPr>
          <a:lstStyle/>
          <a:p>
            <a:pPr algn="ctr">
              <a:lnSpc>
                <a:spcPts val="12039"/>
              </a:lnSpc>
              <a:spcBef>
                <a:spcPct val="0"/>
              </a:spcBef>
            </a:pPr>
            <a:r>
              <a:rPr lang="en-US" sz="8599" spc="-429" dirty="0" err="1">
                <a:solidFill>
                  <a:srgbClr val="9D7321"/>
                </a:solidFill>
                <a:latin typeface="Arial Unicode"/>
                <a:ea typeface="Arial Unicode"/>
                <a:cs typeface="Arial Unicode"/>
                <a:sym typeface="Arial Unicode"/>
              </a:rPr>
              <a:t>主題：什麽是奉獻</a:t>
            </a:r>
            <a:r>
              <a:rPr lang="en-US" sz="8599" spc="-429" dirty="0">
                <a:solidFill>
                  <a:srgbClr val="9D7321"/>
                </a:solidFill>
                <a:latin typeface="Arial Unicode"/>
                <a:ea typeface="Arial Unicode"/>
                <a:cs typeface="Arial Unicode"/>
                <a:sym typeface="Arial Unicode"/>
              </a:rPr>
              <a:t>？</a:t>
            </a:r>
          </a:p>
        </p:txBody>
      </p:sp>
      <p:sp>
        <p:nvSpPr>
          <p:cNvPr id="4" name="TextBox 4"/>
          <p:cNvSpPr txBox="1"/>
          <p:nvPr/>
        </p:nvSpPr>
        <p:spPr>
          <a:xfrm>
            <a:off x="4038600" y="2933700"/>
            <a:ext cx="9481907" cy="538289"/>
          </a:xfrm>
          <a:prstGeom prst="rect">
            <a:avLst/>
          </a:prstGeom>
        </p:spPr>
        <p:txBody>
          <a:bodyPr lIns="0" tIns="0" rIns="0" bIns="0" rtlCol="0" anchor="t">
            <a:spAutoFit/>
          </a:bodyPr>
          <a:lstStyle/>
          <a:p>
            <a:pPr algn="ctr">
              <a:lnSpc>
                <a:spcPts val="4619"/>
              </a:lnSpc>
              <a:spcBef>
                <a:spcPct val="0"/>
              </a:spcBef>
            </a:pPr>
            <a:r>
              <a:rPr lang="en-US" sz="3299" b="1" spc="442" dirty="0" err="1">
                <a:solidFill>
                  <a:srgbClr val="9D7321"/>
                </a:solidFill>
                <a:latin typeface="Gotham"/>
                <a:ea typeface="Gotham"/>
                <a:cs typeface="Gotham"/>
                <a:sym typeface="Gotham"/>
              </a:rPr>
              <a:t>成人主日學課程</a:t>
            </a:r>
            <a:endParaRPr lang="en-US" sz="3299" b="1" spc="442" dirty="0">
              <a:solidFill>
                <a:srgbClr val="9D7321"/>
              </a:solidFill>
              <a:latin typeface="Gotham"/>
              <a:ea typeface="Gotham"/>
              <a:cs typeface="Gotham"/>
              <a:sym typeface="Gotham"/>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4890135" y="6240935"/>
            <a:ext cx="11499747" cy="174375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換句話說，保羅在馬其頓人的慷慨（樂捐）背後，看見了神的慷慨。我們慈愛恩典的神是一位慷慨的神，祂也在自己的百姓身上動工，使他們也變得慷慨。</a:t>
            </a:r>
          </a:p>
        </p:txBody>
      </p:sp>
      <p:sp>
        <p:nvSpPr>
          <p:cNvPr id="4" name="TextBox 4"/>
          <p:cNvSpPr txBox="1"/>
          <p:nvPr/>
        </p:nvSpPr>
        <p:spPr>
          <a:xfrm>
            <a:off x="1835311" y="2142341"/>
            <a:ext cx="10915928" cy="2924854"/>
          </a:xfrm>
          <a:prstGeom prst="rect">
            <a:avLst/>
          </a:prstGeom>
        </p:spPr>
        <p:txBody>
          <a:bodyPr lIns="0" tIns="0" rIns="0" bIns="0" rtlCol="0" anchor="t">
            <a:spAutoFit/>
          </a:bodyPr>
          <a:lstStyle/>
          <a:p>
            <a:pPr algn="l">
              <a:lnSpc>
                <a:spcPts val="4687"/>
              </a:lnSpc>
            </a:pPr>
            <a:r>
              <a:rPr lang="en-US" sz="3348">
                <a:solidFill>
                  <a:srgbClr val="9D7321"/>
                </a:solidFill>
                <a:latin typeface="Alegreya"/>
                <a:ea typeface="Alegreya"/>
                <a:cs typeface="Alegreya"/>
                <a:sym typeface="Alegreya"/>
              </a:rPr>
              <a:t>2 Corinthians 8:1-6</a:t>
            </a:r>
          </a:p>
          <a:p>
            <a:pPr algn="l">
              <a:lnSpc>
                <a:spcPts val="4687"/>
              </a:lnSpc>
              <a:spcBef>
                <a:spcPct val="0"/>
              </a:spcBef>
            </a:pPr>
            <a:r>
              <a:rPr lang="en-US" sz="3348">
                <a:solidFill>
                  <a:srgbClr val="9D7321"/>
                </a:solidFill>
                <a:latin typeface="Alegreya"/>
                <a:ea typeface="Alegreya"/>
                <a:cs typeface="Alegreya"/>
                <a:sym typeface="Alegreya"/>
              </a:rPr>
              <a:t>In other words, behind the generosity of Macedonia, Paul saw the generosity of God. Our gracious God is a generous God, and he is at work in his people to make them generous too.（John Stott）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4890135" y="6240935"/>
            <a:ext cx="11499747" cy="56265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因此，基督徒的慷慨是上帝慷慨的流露。</a:t>
            </a:r>
          </a:p>
        </p:txBody>
      </p:sp>
      <p:sp>
        <p:nvSpPr>
          <p:cNvPr id="4" name="TextBox 4"/>
          <p:cNvSpPr txBox="1"/>
          <p:nvPr/>
        </p:nvSpPr>
        <p:spPr>
          <a:xfrm>
            <a:off x="1835311" y="2142341"/>
            <a:ext cx="10915928" cy="115320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Therefore,  Christian generosity is an outflow of the generosity of God. （John Stott）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為什麽要奉獻？</a:t>
            </a:r>
          </a:p>
        </p:txBody>
      </p:sp>
      <p:sp>
        <p:nvSpPr>
          <p:cNvPr id="4" name="TextBox 4"/>
          <p:cNvSpPr txBox="1"/>
          <p:nvPr/>
        </p:nvSpPr>
        <p:spPr>
          <a:xfrm>
            <a:off x="1898118" y="2858460"/>
            <a:ext cx="14745924" cy="2106051"/>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1、上帝是慷慨的上帝</a:t>
            </a:r>
          </a:p>
          <a:p>
            <a:pPr algn="l">
              <a:lnSpc>
                <a:spcPts val="8775"/>
              </a:lnSpc>
            </a:pPr>
            <a:r>
              <a:rPr lang="en-US" sz="4006">
                <a:solidFill>
                  <a:srgbClr val="9D7321"/>
                </a:solidFill>
                <a:latin typeface="Alegreya"/>
                <a:ea typeface="Alegreya"/>
                <a:cs typeface="Alegreya"/>
                <a:sym typeface="Alegreya"/>
              </a:rPr>
              <a:t>2、耶穌的十字架</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林后八8~9</a:t>
            </a:r>
          </a:p>
        </p:txBody>
      </p:sp>
      <p:sp>
        <p:nvSpPr>
          <p:cNvPr id="4" name="TextBox 4"/>
          <p:cNvSpPr txBox="1"/>
          <p:nvPr/>
        </p:nvSpPr>
        <p:spPr>
          <a:xfrm>
            <a:off x="1898118" y="2963235"/>
            <a:ext cx="14745924" cy="3310460"/>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 8 我說這話，不是吩咐你們，乃是藉著別人的熱心試驗你們愛心的實在。 你們知道我們主耶穌基督的恩典：他本來富足，卻為你們成了貧窮，叫你們因他的貧窮可以成為富足。</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endParaRPr lang="en-US" sz="34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林后八8~9</a:t>
            </a:r>
          </a:p>
        </p:txBody>
      </p:sp>
      <p:sp>
        <p:nvSpPr>
          <p:cNvPr id="4" name="TextBox 4"/>
          <p:cNvSpPr txBox="1"/>
          <p:nvPr/>
        </p:nvSpPr>
        <p:spPr>
          <a:xfrm>
            <a:off x="1898118" y="2963235"/>
            <a:ext cx="14745924" cy="6053660"/>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 8 我說這話，</a:t>
            </a:r>
            <a:r>
              <a:rPr lang="en-US" sz="3407">
                <a:solidFill>
                  <a:srgbClr val="FF3131"/>
                </a:solidFill>
                <a:latin typeface="Alegreya"/>
                <a:ea typeface="Alegreya"/>
                <a:cs typeface="Alegreya"/>
                <a:sym typeface="Alegreya"/>
              </a:rPr>
              <a:t>不是吩咐</a:t>
            </a:r>
            <a:r>
              <a:rPr lang="en-US" sz="3407">
                <a:solidFill>
                  <a:srgbClr val="9D7321"/>
                </a:solidFill>
                <a:latin typeface="Alegreya"/>
                <a:ea typeface="Alegreya"/>
                <a:cs typeface="Alegreya"/>
                <a:sym typeface="Alegreya"/>
              </a:rPr>
              <a:t>你們，乃是藉著別人的熱心試驗你們愛心的實在。 你們知道我們主耶穌基督的恩典：他本來富足，卻為你們成了貧窮，叫你們因他的貧窮可以成為富足。</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8 I am </a:t>
            </a:r>
            <a:r>
              <a:rPr lang="en-US" sz="3407">
                <a:solidFill>
                  <a:srgbClr val="FF3131"/>
                </a:solidFill>
                <a:latin typeface="Alegreya"/>
                <a:ea typeface="Alegreya"/>
                <a:cs typeface="Alegreya"/>
                <a:sym typeface="Alegreya"/>
              </a:rPr>
              <a:t>not commanding</a:t>
            </a:r>
            <a:r>
              <a:rPr lang="en-US" sz="3407">
                <a:solidFill>
                  <a:srgbClr val="9D7321"/>
                </a:solidFill>
                <a:latin typeface="Alegreya"/>
                <a:ea typeface="Alegreya"/>
                <a:cs typeface="Alegreya"/>
                <a:sym typeface="Alegreya"/>
              </a:rPr>
              <a:t> you, but I want to test the sincerity of your love by </a:t>
            </a:r>
            <a:r>
              <a:rPr lang="en-US" sz="3407">
                <a:solidFill>
                  <a:srgbClr val="FF3131"/>
                </a:solidFill>
                <a:latin typeface="Alegreya"/>
                <a:ea typeface="Alegreya"/>
                <a:cs typeface="Alegreya"/>
                <a:sym typeface="Alegreya"/>
              </a:rPr>
              <a:t>comparing</a:t>
            </a:r>
            <a:r>
              <a:rPr lang="en-US" sz="3407">
                <a:solidFill>
                  <a:srgbClr val="9D7321"/>
                </a:solidFill>
                <a:latin typeface="Alegreya"/>
                <a:ea typeface="Alegreya"/>
                <a:cs typeface="Alegreya"/>
                <a:sym typeface="Alegreya"/>
              </a:rPr>
              <a:t> it with the earnestness of others. 9 For you know the grace of our Lord Jesus Christ, that though he was rich, yet for your sake he became poor, so that you through his poverty might become rich.</a:t>
            </a:r>
          </a:p>
          <a:p>
            <a:pPr algn="l">
              <a:lnSpc>
                <a:spcPts val="5246"/>
              </a:lnSpc>
            </a:pPr>
            <a:endParaRPr lang="en-US" sz="34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林后八8~9</a:t>
            </a:r>
          </a:p>
        </p:txBody>
      </p:sp>
      <p:sp>
        <p:nvSpPr>
          <p:cNvPr id="4" name="TextBox 4"/>
          <p:cNvSpPr txBox="1"/>
          <p:nvPr/>
        </p:nvSpPr>
        <p:spPr>
          <a:xfrm>
            <a:off x="1898118" y="2963235"/>
            <a:ext cx="14745924" cy="6053660"/>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 8 我說這話，不是吩咐你們，乃是藉著別人的熱心試驗你們愛心的實在。 </a:t>
            </a:r>
            <a:r>
              <a:rPr lang="en-US" sz="3407">
                <a:solidFill>
                  <a:srgbClr val="FF3131"/>
                </a:solidFill>
                <a:latin typeface="Alegreya"/>
                <a:ea typeface="Alegreya"/>
                <a:cs typeface="Alegreya"/>
                <a:sym typeface="Alegreya"/>
              </a:rPr>
              <a:t>你們知道我們主耶穌基督的恩典：他本來富足，卻為你們成了貧窮，叫你們因他的貧窮可以成為富足。</a:t>
            </a:r>
          </a:p>
          <a:p>
            <a:pPr algn="l">
              <a:lnSpc>
                <a:spcPts val="5246"/>
              </a:lnSpc>
            </a:pPr>
            <a:endParaRPr lang="en-US" sz="3407">
              <a:solidFill>
                <a:srgbClr val="FF313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8 I am not commanding you, but I want to test the sincerity of your love by comparing it with the earnestness of others. 9 For you know the grace of our Lord Jesus Christ, that though he was rich, yet for your sake he became poor, so that you through his poverty might become rich.</a:t>
            </a:r>
          </a:p>
          <a:p>
            <a:pPr algn="l">
              <a:lnSpc>
                <a:spcPts val="5246"/>
              </a:lnSpc>
            </a:pPr>
            <a:endParaRPr lang="en-US" sz="34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4890135" y="6240935"/>
            <a:ext cx="11499747" cy="174375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當我們奉獻時，願我們也能思想十字架，以及基督之死為我們所成就的一切。相比之下，我們在世上的財富是多麼地微不足道。</a:t>
            </a:r>
          </a:p>
        </p:txBody>
      </p:sp>
      <p:sp>
        <p:nvSpPr>
          <p:cNvPr id="4" name="TextBox 4"/>
          <p:cNvSpPr txBox="1"/>
          <p:nvPr/>
        </p:nvSpPr>
        <p:spPr>
          <a:xfrm>
            <a:off x="1835311" y="2142341"/>
            <a:ext cx="10915928" cy="174375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As we give, may we, too, reflect on the cross, and all that was achieved for us through the death of Christ. How meager are our earthly riches in comparison.（John Stott）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3813810" y="5926610"/>
            <a:ext cx="11499747" cy="1889126"/>
          </a:xfrm>
          <a:prstGeom prst="rect">
            <a:avLst/>
          </a:prstGeom>
        </p:spPr>
        <p:txBody>
          <a:bodyPr lIns="0" tIns="0" rIns="0" bIns="0" rtlCol="0" anchor="t">
            <a:spAutoFit/>
          </a:bodyPr>
          <a:lstStyle/>
          <a:p>
            <a:pPr algn="r">
              <a:lnSpc>
                <a:spcPts val="13999"/>
              </a:lnSpc>
              <a:spcBef>
                <a:spcPct val="0"/>
              </a:spcBef>
            </a:pPr>
            <a:r>
              <a:rPr lang="en-US" sz="9999">
                <a:solidFill>
                  <a:srgbClr val="9D7321"/>
                </a:solidFill>
                <a:latin typeface="可画凌霄体-简"/>
                <a:ea typeface="可画凌霄体-简"/>
                <a:cs typeface="可画凌霄体-简"/>
                <a:sym typeface="可画凌霄体-简"/>
              </a:rPr>
              <a:t>福音</a:t>
            </a:r>
          </a:p>
        </p:txBody>
      </p:sp>
      <p:sp>
        <p:nvSpPr>
          <p:cNvPr id="4" name="TextBox 4"/>
          <p:cNvSpPr txBox="1"/>
          <p:nvPr/>
        </p:nvSpPr>
        <p:spPr>
          <a:xfrm>
            <a:off x="2768761" y="1828016"/>
            <a:ext cx="10915928" cy="1889126"/>
          </a:xfrm>
          <a:prstGeom prst="rect">
            <a:avLst/>
          </a:prstGeom>
        </p:spPr>
        <p:txBody>
          <a:bodyPr lIns="0" tIns="0" rIns="0" bIns="0" rtlCol="0" anchor="t">
            <a:spAutoFit/>
          </a:bodyPr>
          <a:lstStyle/>
          <a:p>
            <a:pPr algn="just">
              <a:lnSpc>
                <a:spcPts val="13999"/>
              </a:lnSpc>
              <a:spcBef>
                <a:spcPct val="0"/>
              </a:spcBef>
            </a:pPr>
            <a:r>
              <a:rPr lang="en-US" sz="9999">
                <a:solidFill>
                  <a:srgbClr val="9D7321"/>
                </a:solidFill>
                <a:latin typeface="可画凌霄体-简"/>
                <a:ea typeface="可画凌霄体-简"/>
                <a:cs typeface="可画凌霄体-简"/>
                <a:sym typeface="可画凌霄体-简"/>
              </a:rPr>
              <a:t>律法</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為什麽要奉獻？</a:t>
            </a:r>
          </a:p>
        </p:txBody>
      </p:sp>
      <p:sp>
        <p:nvSpPr>
          <p:cNvPr id="4" name="TextBox 4"/>
          <p:cNvSpPr txBox="1"/>
          <p:nvPr/>
        </p:nvSpPr>
        <p:spPr>
          <a:xfrm>
            <a:off x="1898118" y="2858460"/>
            <a:ext cx="14745924" cy="3220476"/>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1、上帝是慷慨的上帝</a:t>
            </a:r>
          </a:p>
          <a:p>
            <a:pPr algn="l">
              <a:lnSpc>
                <a:spcPts val="8775"/>
              </a:lnSpc>
            </a:pPr>
            <a:r>
              <a:rPr lang="en-US" sz="4006">
                <a:solidFill>
                  <a:srgbClr val="9D7321"/>
                </a:solidFill>
                <a:latin typeface="Alegreya"/>
                <a:ea typeface="Alegreya"/>
                <a:cs typeface="Alegreya"/>
                <a:sym typeface="Alegreya"/>
              </a:rPr>
              <a:t>2、耶穌的十字架</a:t>
            </a:r>
          </a:p>
          <a:p>
            <a:pPr algn="l">
              <a:lnSpc>
                <a:spcPts val="8775"/>
              </a:lnSpc>
            </a:pPr>
            <a:r>
              <a:rPr lang="en-US" sz="4006">
                <a:solidFill>
                  <a:srgbClr val="9D7321"/>
                </a:solidFill>
                <a:latin typeface="Alegreya"/>
                <a:ea typeface="Alegreya"/>
                <a:cs typeface="Alegreya"/>
                <a:sym typeface="Alegreya"/>
              </a:rPr>
              <a:t>3、相信神</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4890135" y="6174260"/>
            <a:ext cx="11499747" cy="1291484"/>
          </a:xfrm>
          <a:prstGeom prst="rect">
            <a:avLst/>
          </a:prstGeom>
        </p:spPr>
        <p:txBody>
          <a:bodyPr lIns="0" tIns="0" rIns="0" bIns="0" rtlCol="0" anchor="t">
            <a:spAutoFit/>
          </a:bodyPr>
          <a:lstStyle/>
          <a:p>
            <a:pPr algn="l">
              <a:lnSpc>
                <a:spcPts val="5323"/>
              </a:lnSpc>
            </a:pPr>
            <a:r>
              <a:rPr lang="en-US" sz="3348">
                <a:solidFill>
                  <a:srgbClr val="9D7321"/>
                </a:solidFill>
                <a:latin typeface="Alegreya"/>
                <a:ea typeface="Alegreya"/>
                <a:cs typeface="Alegreya"/>
                <a:sym typeface="Alegreya"/>
              </a:rPr>
              <a:t>我們必須從這個基本的眼光開始：我們的目標是找到上帝希望我們擁有的人生，並深信這將是我們所能擁有最美好的人生。</a:t>
            </a:r>
          </a:p>
        </p:txBody>
      </p:sp>
      <p:sp>
        <p:nvSpPr>
          <p:cNvPr id="4" name="TextBox 4"/>
          <p:cNvSpPr txBox="1"/>
          <p:nvPr/>
        </p:nvSpPr>
        <p:spPr>
          <a:xfrm>
            <a:off x="1835311" y="2142341"/>
            <a:ext cx="10915928" cy="174375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we must begin with this basic vision: our goal is to find the life that God wants us to have, in confidence that this will be the best life we could possibly have.（John Stott）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9144000" y="5876937"/>
            <a:ext cx="7277285" cy="3110274"/>
          </a:xfrm>
          <a:prstGeom prst="rect">
            <a:avLst/>
          </a:prstGeom>
        </p:spPr>
        <p:txBody>
          <a:bodyPr lIns="0" tIns="0" rIns="0" bIns="0" rtlCol="0" anchor="t">
            <a:spAutoFit/>
          </a:bodyPr>
          <a:lstStyle/>
          <a:p>
            <a:pPr algn="l">
              <a:lnSpc>
                <a:spcPts val="4967"/>
              </a:lnSpc>
            </a:pPr>
            <a:r>
              <a:rPr lang="en-US" sz="3548">
                <a:solidFill>
                  <a:srgbClr val="9D7321"/>
                </a:solidFill>
                <a:latin typeface="Alegreya"/>
                <a:ea typeface="Alegreya"/>
                <a:cs typeface="Alegreya"/>
                <a:sym typeface="Alegreya"/>
              </a:rPr>
              <a:t>“If a person gets his attitude toward money right, it will straighten out every out almost every other area in his life.”</a:t>
            </a:r>
          </a:p>
          <a:p>
            <a:pPr algn="l">
              <a:lnSpc>
                <a:spcPts val="4967"/>
              </a:lnSpc>
            </a:pPr>
            <a:endParaRPr lang="en-US" sz="3548">
              <a:solidFill>
                <a:srgbClr val="9D7321"/>
              </a:solidFill>
              <a:latin typeface="Alegreya"/>
              <a:ea typeface="Alegreya"/>
              <a:cs typeface="Alegreya"/>
              <a:sym typeface="Alegreya"/>
            </a:endParaRPr>
          </a:p>
          <a:p>
            <a:pPr algn="l">
              <a:lnSpc>
                <a:spcPts val="4967"/>
              </a:lnSpc>
              <a:spcBef>
                <a:spcPct val="0"/>
              </a:spcBef>
            </a:pPr>
            <a:r>
              <a:rPr lang="en-US" sz="3548">
                <a:solidFill>
                  <a:srgbClr val="9D7321"/>
                </a:solidFill>
                <a:latin typeface="Alegreya"/>
                <a:ea typeface="Alegreya"/>
                <a:cs typeface="Alegreya"/>
                <a:sym typeface="Alegreya"/>
              </a:rPr>
              <a:t>Billy Graham</a:t>
            </a:r>
          </a:p>
        </p:txBody>
      </p:sp>
      <p:sp>
        <p:nvSpPr>
          <p:cNvPr id="4" name="TextBox 4"/>
          <p:cNvSpPr txBox="1"/>
          <p:nvPr/>
        </p:nvSpPr>
        <p:spPr>
          <a:xfrm>
            <a:off x="8993394" y="3658860"/>
            <a:ext cx="1834101" cy="3555660"/>
          </a:xfrm>
          <a:prstGeom prst="rect">
            <a:avLst/>
          </a:prstGeom>
        </p:spPr>
        <p:txBody>
          <a:bodyPr lIns="0" tIns="0" rIns="0" bIns="0" rtlCol="0" anchor="t">
            <a:spAutoFit/>
          </a:bodyPr>
          <a:lstStyle/>
          <a:p>
            <a:pPr algn="ctr">
              <a:lnSpc>
                <a:spcPts val="28927"/>
              </a:lnSpc>
              <a:spcBef>
                <a:spcPct val="0"/>
              </a:spcBef>
            </a:pPr>
            <a:r>
              <a:rPr lang="en-US" sz="20662" spc="-1033">
                <a:solidFill>
                  <a:srgbClr val="9D7321"/>
                </a:solidFill>
                <a:latin typeface="Drunken Hour"/>
                <a:ea typeface="Drunken Hour"/>
                <a:cs typeface="Drunken Hour"/>
                <a:sym typeface="Drunken Hour"/>
              </a:rPr>
              <a:t>“ </a:t>
            </a:r>
          </a:p>
        </p:txBody>
      </p:sp>
      <p:sp>
        <p:nvSpPr>
          <p:cNvPr id="5" name="TextBox 5"/>
          <p:cNvSpPr txBox="1"/>
          <p:nvPr/>
        </p:nvSpPr>
        <p:spPr>
          <a:xfrm>
            <a:off x="1716109" y="1706228"/>
            <a:ext cx="7277285" cy="2757214"/>
          </a:xfrm>
          <a:prstGeom prst="rect">
            <a:avLst/>
          </a:prstGeom>
        </p:spPr>
        <p:txBody>
          <a:bodyPr lIns="0" tIns="0" rIns="0" bIns="0" rtlCol="0" anchor="t">
            <a:spAutoFit/>
          </a:bodyPr>
          <a:lstStyle/>
          <a:p>
            <a:pPr algn="l">
              <a:lnSpc>
                <a:spcPts val="5527"/>
              </a:lnSpc>
            </a:pPr>
            <a:r>
              <a:rPr lang="en-US" sz="3948">
                <a:solidFill>
                  <a:srgbClr val="9D7321"/>
                </a:solidFill>
                <a:latin typeface="Alegreya"/>
                <a:ea typeface="Alegreya"/>
                <a:cs typeface="Alegreya"/>
                <a:sym typeface="Alegreya"/>
              </a:rPr>
              <a:t>“We make a living by what we get; we make a life by what we give.”</a:t>
            </a:r>
          </a:p>
          <a:p>
            <a:pPr algn="r">
              <a:lnSpc>
                <a:spcPts val="5527"/>
              </a:lnSpc>
            </a:pPr>
            <a:endParaRPr lang="en-US" sz="3948">
              <a:solidFill>
                <a:srgbClr val="9D7321"/>
              </a:solidFill>
              <a:latin typeface="Alegreya"/>
              <a:ea typeface="Alegreya"/>
              <a:cs typeface="Alegreya"/>
              <a:sym typeface="Alegreya"/>
            </a:endParaRPr>
          </a:p>
          <a:p>
            <a:pPr algn="just">
              <a:lnSpc>
                <a:spcPts val="5527"/>
              </a:lnSpc>
              <a:spcBef>
                <a:spcPct val="0"/>
              </a:spcBef>
            </a:pPr>
            <a:r>
              <a:rPr lang="en-US" sz="3948">
                <a:solidFill>
                  <a:srgbClr val="9D7321"/>
                </a:solidFill>
                <a:latin typeface="Alegreya"/>
                <a:ea typeface="Alegreya"/>
                <a:cs typeface="Alegreya"/>
                <a:sym typeface="Alegreya"/>
              </a:rPr>
              <a:t>Winston Churchill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18288000"/>
                </a:moveTo>
                <a:lnTo>
                  <a:pt x="0" y="0"/>
                </a:lnTo>
                <a:lnTo>
                  <a:pt x="10287000" y="0"/>
                </a:lnTo>
                <a:lnTo>
                  <a:pt x="10287000" y="18288000"/>
                </a:lnTo>
                <a:lnTo>
                  <a:pt x="0" y="18288000"/>
                </a:lnTo>
                <a:close/>
              </a:path>
            </a:pathLst>
          </a:custGeom>
          <a:blipFill>
            <a:blip r:embed="rId2"/>
            <a:stretch>
              <a:fillRect l="-9222" r="-9222"/>
            </a:stretch>
          </a:blipFill>
        </p:spPr>
      </p:sp>
      <p:sp>
        <p:nvSpPr>
          <p:cNvPr id="3" name="TextBox 3"/>
          <p:cNvSpPr txBox="1"/>
          <p:nvPr/>
        </p:nvSpPr>
        <p:spPr>
          <a:xfrm>
            <a:off x="581119" y="3426695"/>
            <a:ext cx="17125761" cy="1716805"/>
          </a:xfrm>
          <a:prstGeom prst="rect">
            <a:avLst/>
          </a:prstGeom>
        </p:spPr>
        <p:txBody>
          <a:bodyPr lIns="0" tIns="0" rIns="0" bIns="0" rtlCol="0" anchor="t">
            <a:spAutoFit/>
          </a:bodyPr>
          <a:lstStyle/>
          <a:p>
            <a:pPr algn="ctr">
              <a:lnSpc>
                <a:spcPts val="14047"/>
              </a:lnSpc>
              <a:spcBef>
                <a:spcPct val="0"/>
              </a:spcBef>
            </a:pPr>
            <a:r>
              <a:rPr lang="en-US" sz="10034" spc="300" dirty="0" err="1">
                <a:solidFill>
                  <a:srgbClr val="9D7321"/>
                </a:solidFill>
                <a:latin typeface="Drunken Hour"/>
                <a:ea typeface="Drunken Hour"/>
                <a:cs typeface="Drunken Hour"/>
                <a:sym typeface="Drunken Hour"/>
              </a:rPr>
              <a:t>奉獻也是一個恩賜</a:t>
            </a:r>
            <a:endParaRPr lang="en-US" sz="10034" spc="300" dirty="0">
              <a:solidFill>
                <a:srgbClr val="9D7321"/>
              </a:solidFill>
              <a:latin typeface="Drunken Hour"/>
              <a:ea typeface="Drunken Hour"/>
              <a:cs typeface="Drunken Hour"/>
              <a:sym typeface="Drunken Hou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林后八7</a:t>
            </a:r>
          </a:p>
        </p:txBody>
      </p:sp>
      <p:sp>
        <p:nvSpPr>
          <p:cNvPr id="4" name="TextBox 4"/>
          <p:cNvSpPr txBox="1"/>
          <p:nvPr/>
        </p:nvSpPr>
        <p:spPr>
          <a:xfrm>
            <a:off x="1898118" y="2963235"/>
            <a:ext cx="14745924" cy="1338785"/>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7 你們既然在信心、口才、知識、熱心和待我們的愛心上，都格外顯出滿足來，就當在這慈惠的事上也格外顯出滿足來。</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羅十二4~8</a:t>
            </a:r>
          </a:p>
        </p:txBody>
      </p:sp>
      <p:sp>
        <p:nvSpPr>
          <p:cNvPr id="4" name="TextBox 4"/>
          <p:cNvSpPr txBox="1"/>
          <p:nvPr/>
        </p:nvSpPr>
        <p:spPr>
          <a:xfrm>
            <a:off x="1898118" y="2963235"/>
            <a:ext cx="14745924" cy="5334794"/>
          </a:xfrm>
          <a:prstGeom prst="rect">
            <a:avLst/>
          </a:prstGeom>
        </p:spPr>
        <p:txBody>
          <a:bodyPr lIns="0" tIns="0" rIns="0" bIns="0" rtlCol="0" anchor="t">
            <a:spAutoFit/>
          </a:bodyPr>
          <a:lstStyle/>
          <a:p>
            <a:pPr algn="l">
              <a:lnSpc>
                <a:spcPts val="5246"/>
              </a:lnSpc>
            </a:pPr>
            <a:r>
              <a:rPr lang="en-US" sz="3407" dirty="0">
                <a:solidFill>
                  <a:srgbClr val="9D7321"/>
                </a:solidFill>
                <a:latin typeface="Alegreya"/>
                <a:ea typeface="Alegreya"/>
                <a:cs typeface="Alegreya"/>
                <a:sym typeface="Alegreya"/>
              </a:rPr>
              <a:t> 4 </a:t>
            </a:r>
            <a:r>
              <a:rPr lang="en-US" sz="3407" dirty="0" err="1">
                <a:solidFill>
                  <a:srgbClr val="9D7321"/>
                </a:solidFill>
                <a:latin typeface="Alegreya"/>
                <a:ea typeface="Alegreya"/>
                <a:cs typeface="Alegreya"/>
                <a:sym typeface="Alegreya"/>
              </a:rPr>
              <a:t>正如我們一個身子上有好些肢體，肢體也不都是一樣的用處</a:t>
            </a:r>
            <a:r>
              <a:rPr lang="en-US" sz="3407" dirty="0">
                <a:solidFill>
                  <a:srgbClr val="9D7321"/>
                </a:solidFill>
                <a:latin typeface="Alegreya"/>
                <a:ea typeface="Alegreya"/>
                <a:cs typeface="Alegreya"/>
                <a:sym typeface="Alegreya"/>
              </a:rPr>
              <a:t>； 5 </a:t>
            </a:r>
            <a:r>
              <a:rPr lang="en-US" sz="3407" dirty="0" err="1">
                <a:solidFill>
                  <a:srgbClr val="9D7321"/>
                </a:solidFill>
                <a:latin typeface="Alegreya"/>
                <a:ea typeface="Alegreya"/>
                <a:cs typeface="Alegreya"/>
                <a:sym typeface="Alegreya"/>
              </a:rPr>
              <a:t>我們這許多人在基督裡成為一身，互相聯絡做肢體，也是如此</a:t>
            </a:r>
            <a:r>
              <a:rPr lang="en-US" sz="3407" dirty="0">
                <a:solidFill>
                  <a:srgbClr val="9D7321"/>
                </a:solidFill>
                <a:latin typeface="Alegreya"/>
                <a:ea typeface="Alegreya"/>
                <a:cs typeface="Alegreya"/>
                <a:sym typeface="Alegreya"/>
              </a:rPr>
              <a:t>。 6 </a:t>
            </a:r>
            <a:r>
              <a:rPr lang="en-US" sz="3407" dirty="0" err="1">
                <a:solidFill>
                  <a:srgbClr val="9D7321"/>
                </a:solidFill>
                <a:latin typeface="Alegreya"/>
                <a:ea typeface="Alegreya"/>
                <a:cs typeface="Alegreya"/>
                <a:sym typeface="Alegreya"/>
              </a:rPr>
              <a:t>按我們所得的恩賜，各有不同。或說預言，就當照著信心的程度說預言</a:t>
            </a:r>
            <a:r>
              <a:rPr lang="en-US" sz="3407" dirty="0">
                <a:solidFill>
                  <a:srgbClr val="9D7321"/>
                </a:solidFill>
                <a:latin typeface="Alegreya"/>
                <a:ea typeface="Alegreya"/>
                <a:cs typeface="Alegreya"/>
                <a:sym typeface="Alegreya"/>
              </a:rPr>
              <a:t>； 7 </a:t>
            </a:r>
            <a:r>
              <a:rPr lang="en-US" sz="3407" dirty="0" err="1">
                <a:solidFill>
                  <a:srgbClr val="9D7321"/>
                </a:solidFill>
                <a:latin typeface="Alegreya"/>
                <a:ea typeface="Alegreya"/>
                <a:cs typeface="Alegreya"/>
                <a:sym typeface="Alegreya"/>
              </a:rPr>
              <a:t>或做執事，就當專一執事；或做教導的，就當專一教導</a:t>
            </a:r>
            <a:r>
              <a:rPr lang="en-US" sz="3407" dirty="0">
                <a:solidFill>
                  <a:srgbClr val="9D7321"/>
                </a:solidFill>
                <a:latin typeface="Alegreya"/>
                <a:ea typeface="Alegreya"/>
                <a:cs typeface="Alegreya"/>
                <a:sym typeface="Alegreya"/>
              </a:rPr>
              <a:t>； 8 </a:t>
            </a:r>
            <a:r>
              <a:rPr lang="en-US" sz="3407" dirty="0" err="1">
                <a:solidFill>
                  <a:srgbClr val="9D7321"/>
                </a:solidFill>
                <a:latin typeface="Alegreya"/>
                <a:ea typeface="Alegreya"/>
                <a:cs typeface="Alegreya"/>
                <a:sym typeface="Alegreya"/>
              </a:rPr>
              <a:t>或做勸化的，就當專一勸化；</a:t>
            </a:r>
            <a:r>
              <a:rPr lang="en-US" sz="3407" dirty="0" err="1">
                <a:solidFill>
                  <a:srgbClr val="FF3131"/>
                </a:solidFill>
                <a:latin typeface="Alegreya"/>
                <a:ea typeface="Alegreya"/>
                <a:cs typeface="Alegreya"/>
                <a:sym typeface="Alegreya"/>
              </a:rPr>
              <a:t>施捨的，就當誠實；</a:t>
            </a:r>
            <a:r>
              <a:rPr lang="en-US" sz="3407" dirty="0" err="1">
                <a:solidFill>
                  <a:srgbClr val="9D7321"/>
                </a:solidFill>
                <a:latin typeface="Alegreya"/>
                <a:ea typeface="Alegreya"/>
                <a:cs typeface="Alegreya"/>
                <a:sym typeface="Alegreya"/>
              </a:rPr>
              <a:t>治理的，就當殷勤；</a:t>
            </a:r>
            <a:r>
              <a:rPr lang="en-US" sz="3407" dirty="0" err="1">
                <a:solidFill>
                  <a:srgbClr val="FF3131"/>
                </a:solidFill>
                <a:latin typeface="Alegreya"/>
                <a:ea typeface="Alegreya"/>
                <a:cs typeface="Alegreya"/>
                <a:sym typeface="Alegreya"/>
              </a:rPr>
              <a:t>憐憫人的，就當甘心</a:t>
            </a:r>
            <a:r>
              <a:rPr lang="en-US" sz="3407" dirty="0">
                <a:solidFill>
                  <a:srgbClr val="FF3131"/>
                </a:solidFill>
                <a:latin typeface="Alegreya"/>
                <a:ea typeface="Alegreya"/>
                <a:cs typeface="Alegreya"/>
                <a:sym typeface="Alegreya"/>
              </a:rPr>
              <a:t>。</a:t>
            </a:r>
          </a:p>
          <a:p>
            <a:pPr algn="l">
              <a:lnSpc>
                <a:spcPts val="5246"/>
              </a:lnSpc>
            </a:pPr>
            <a:endParaRPr lang="en-US" sz="3407" dirty="0">
              <a:solidFill>
                <a:srgbClr val="FF3131"/>
              </a:solidFill>
              <a:latin typeface="Alegreya"/>
              <a:ea typeface="Alegreya"/>
              <a:cs typeface="Alegreya"/>
              <a:sym typeface="Alegreya"/>
            </a:endParaRPr>
          </a:p>
          <a:p>
            <a:pPr algn="l">
              <a:lnSpc>
                <a:spcPts val="5246"/>
              </a:lnSpc>
            </a:pPr>
            <a:r>
              <a:rPr lang="en-US" sz="3407" dirty="0">
                <a:solidFill>
                  <a:srgbClr val="9D7321"/>
                </a:solidFill>
                <a:latin typeface="Alegreya"/>
                <a:ea typeface="Alegreya"/>
                <a:cs typeface="Alegreya"/>
                <a:sym typeface="Alegreya"/>
              </a:rPr>
              <a:t>8 if it is to encourage, then give encouragement; if it is giving, then give generously; if it is to </a:t>
            </a:r>
            <a:r>
              <a:rPr lang="en-US" sz="3407" dirty="0" smtClean="0">
                <a:solidFill>
                  <a:srgbClr val="9D7321"/>
                </a:solidFill>
                <a:latin typeface="Alegreya"/>
                <a:ea typeface="Alegreya"/>
                <a:cs typeface="Alegreya"/>
                <a:sym typeface="Alegreya"/>
              </a:rPr>
              <a:t>lead, do </a:t>
            </a:r>
            <a:r>
              <a:rPr lang="en-US" sz="3407" dirty="0">
                <a:solidFill>
                  <a:srgbClr val="9D7321"/>
                </a:solidFill>
                <a:latin typeface="Alegreya"/>
                <a:ea typeface="Alegreya"/>
                <a:cs typeface="Alegreya"/>
                <a:sym typeface="Alegreya"/>
              </a:rPr>
              <a:t>it diligently; if it is to show mercy, do it cheerfully.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4890135" y="6174260"/>
            <a:ext cx="11499747" cy="1958234"/>
          </a:xfrm>
          <a:prstGeom prst="rect">
            <a:avLst/>
          </a:prstGeom>
        </p:spPr>
        <p:txBody>
          <a:bodyPr lIns="0" tIns="0" rIns="0" bIns="0" rtlCol="0" anchor="t">
            <a:spAutoFit/>
          </a:bodyPr>
          <a:lstStyle/>
          <a:p>
            <a:pPr algn="l">
              <a:lnSpc>
                <a:spcPts val="5323"/>
              </a:lnSpc>
            </a:pPr>
            <a:r>
              <a:rPr lang="en-US" sz="3348">
                <a:solidFill>
                  <a:srgbClr val="9D7321"/>
                </a:solidFill>
                <a:latin typeface="Alegreya"/>
                <a:ea typeface="Alegreya"/>
                <a:cs typeface="Alegreya"/>
                <a:sym typeface="Alegreya"/>
              </a:rPr>
              <a:t>正因如此，所有基督徒都蒙召要慷慨，但有些人則被賦予了特定的奉獻恩賜。那些受託掌管豐厚財務資源的人，更有著成為這些資源好管家的特別責任。</a:t>
            </a:r>
          </a:p>
        </p:txBody>
      </p:sp>
      <p:sp>
        <p:nvSpPr>
          <p:cNvPr id="4" name="TextBox 4"/>
          <p:cNvSpPr txBox="1"/>
          <p:nvPr/>
        </p:nvSpPr>
        <p:spPr>
          <a:xfrm>
            <a:off x="1835311" y="2142341"/>
            <a:ext cx="10915928" cy="2334304"/>
          </a:xfrm>
          <a:prstGeom prst="rect">
            <a:avLst/>
          </a:prstGeom>
        </p:spPr>
        <p:txBody>
          <a:bodyPr lIns="0" tIns="0" rIns="0" bIns="0" rtlCol="0" anchor="t">
            <a:spAutoFit/>
          </a:bodyPr>
          <a:lstStyle/>
          <a:p>
            <a:pPr algn="l">
              <a:lnSpc>
                <a:spcPts val="4687"/>
              </a:lnSpc>
              <a:spcBef>
                <a:spcPct val="0"/>
              </a:spcBef>
            </a:pPr>
            <a:r>
              <a:rPr lang="en-US" sz="3348">
                <a:solidFill>
                  <a:srgbClr val="9D7321"/>
                </a:solidFill>
                <a:latin typeface="Alegreya"/>
                <a:ea typeface="Alegreya"/>
                <a:cs typeface="Alegreya"/>
                <a:sym typeface="Alegreya"/>
              </a:rPr>
              <a:t>Just so, all Christians are called to be generous, but some are given the particular's of giving. Those entrusted with significant financial resources have a special responsibility to be good stewards of those resources.（John Stott）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18288000"/>
                </a:moveTo>
                <a:lnTo>
                  <a:pt x="0" y="0"/>
                </a:lnTo>
                <a:lnTo>
                  <a:pt x="10287000" y="0"/>
                </a:lnTo>
                <a:lnTo>
                  <a:pt x="10287000" y="18288000"/>
                </a:lnTo>
                <a:lnTo>
                  <a:pt x="0" y="18288000"/>
                </a:lnTo>
                <a:close/>
              </a:path>
            </a:pathLst>
          </a:custGeom>
          <a:blipFill>
            <a:blip r:embed="rId2"/>
            <a:stretch>
              <a:fillRect l="-9222" r="-9222"/>
            </a:stretch>
          </a:blipFill>
        </p:spPr>
      </p:sp>
      <p:sp>
        <p:nvSpPr>
          <p:cNvPr id="3" name="TextBox 3"/>
          <p:cNvSpPr txBox="1"/>
          <p:nvPr/>
        </p:nvSpPr>
        <p:spPr>
          <a:xfrm>
            <a:off x="581119" y="3217145"/>
            <a:ext cx="17125761" cy="3195589"/>
          </a:xfrm>
          <a:prstGeom prst="rect">
            <a:avLst/>
          </a:prstGeom>
        </p:spPr>
        <p:txBody>
          <a:bodyPr lIns="0" tIns="0" rIns="0" bIns="0" rtlCol="0" anchor="t">
            <a:spAutoFit/>
          </a:bodyPr>
          <a:lstStyle/>
          <a:p>
            <a:pPr algn="ctr">
              <a:lnSpc>
                <a:spcPts val="13159"/>
              </a:lnSpc>
            </a:pPr>
            <a:r>
              <a:rPr lang="en-US" sz="7434" spc="300" dirty="0">
                <a:solidFill>
                  <a:srgbClr val="9D7321"/>
                </a:solidFill>
                <a:latin typeface="Alegreya"/>
                <a:ea typeface="Alegreya"/>
                <a:cs typeface="Alegreya"/>
                <a:sym typeface="Alegreya"/>
              </a:rPr>
              <a:t>Christian giving contributes to equality</a:t>
            </a:r>
          </a:p>
          <a:p>
            <a:pPr algn="ctr">
              <a:lnSpc>
                <a:spcPts val="13159"/>
              </a:lnSpc>
            </a:pPr>
            <a:r>
              <a:rPr lang="en-US" sz="7434" dirty="0" err="1">
                <a:solidFill>
                  <a:srgbClr val="9D7321"/>
                </a:solidFill>
                <a:latin typeface="Alegreya"/>
                <a:ea typeface="Alegreya"/>
                <a:cs typeface="Alegreya"/>
                <a:sym typeface="Alegreya"/>
              </a:rPr>
              <a:t>基督徒的奉獻有助於平等</a:t>
            </a:r>
            <a:endParaRPr lang="en-US" sz="7434" dirty="0">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08136"/>
            <a:ext cx="9481907" cy="580391"/>
          </a:xfrm>
          <a:prstGeom prst="rect">
            <a:avLst/>
          </a:prstGeom>
        </p:spPr>
        <p:txBody>
          <a:bodyPr lIns="0" tIns="0" rIns="0" bIns="0" rtlCol="0" anchor="t">
            <a:spAutoFit/>
          </a:bodyPr>
          <a:lstStyle/>
          <a:p>
            <a:pPr algn="just">
              <a:lnSpc>
                <a:spcPts val="4759"/>
              </a:lnSpc>
              <a:spcBef>
                <a:spcPct val="0"/>
              </a:spcBef>
            </a:pPr>
            <a:r>
              <a:rPr lang="en-US" sz="3399" b="1" spc="455">
                <a:solidFill>
                  <a:srgbClr val="000000"/>
                </a:solidFill>
                <a:latin typeface="Gotham Bold"/>
                <a:ea typeface="Gotham Bold"/>
                <a:cs typeface="Gotham Bold"/>
                <a:sym typeface="Gotham Bold"/>
              </a:rPr>
              <a:t>林後八13~15</a:t>
            </a:r>
          </a:p>
        </p:txBody>
      </p:sp>
      <p:sp>
        <p:nvSpPr>
          <p:cNvPr id="4" name="TextBox 4"/>
          <p:cNvSpPr txBox="1"/>
          <p:nvPr/>
        </p:nvSpPr>
        <p:spPr>
          <a:xfrm>
            <a:off x="1898118" y="2953710"/>
            <a:ext cx="14745924" cy="2249757"/>
          </a:xfrm>
          <a:prstGeom prst="rect">
            <a:avLst/>
          </a:prstGeom>
        </p:spPr>
        <p:txBody>
          <a:bodyPr lIns="0" tIns="0" rIns="0" bIns="0" rtlCol="0" anchor="t">
            <a:spAutoFit/>
          </a:bodyPr>
          <a:lstStyle/>
          <a:p>
            <a:pPr algn="l">
              <a:lnSpc>
                <a:spcPts val="5708"/>
              </a:lnSpc>
            </a:pPr>
            <a:r>
              <a:rPr lang="en-US" sz="3707">
                <a:solidFill>
                  <a:srgbClr val="9D7321"/>
                </a:solidFill>
                <a:latin typeface="Alegreya"/>
                <a:ea typeface="Alegreya"/>
                <a:cs typeface="Alegreya"/>
                <a:sym typeface="Alegreya"/>
              </a:rPr>
              <a:t> 13 我原不是要別人輕省、你們受累， 14 乃要均平。就是要你們的富餘現在可以補他們的不足，使他們的富餘將來也可以補你們的不足，這就均平了， 15 如經上所記：「多收的也沒有餘，少收的也沒有缺。」</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513315" y="1098725"/>
            <a:ext cx="15361182" cy="8816800"/>
          </a:xfrm>
          <a:prstGeom prst="rect">
            <a:avLst/>
          </a:prstGeom>
        </p:spPr>
        <p:txBody>
          <a:bodyPr lIns="0" tIns="0" rIns="0" bIns="0" rtlCol="0" anchor="t">
            <a:spAutoFit/>
          </a:bodyPr>
          <a:lstStyle/>
          <a:p>
            <a:pPr algn="l">
              <a:lnSpc>
                <a:spcPts val="5554"/>
              </a:lnSpc>
            </a:pPr>
            <a:r>
              <a:rPr lang="en-US" sz="3607">
                <a:solidFill>
                  <a:srgbClr val="9D7321"/>
                </a:solidFill>
                <a:latin typeface="Alegreya"/>
                <a:ea typeface="Alegreya"/>
                <a:cs typeface="Alegreya"/>
                <a:sym typeface="Alegreya"/>
              </a:rPr>
              <a:t>財主和拉撒路（路十六19~26）</a:t>
            </a:r>
          </a:p>
          <a:p>
            <a:pPr algn="l">
              <a:lnSpc>
                <a:spcPts val="5554"/>
              </a:lnSpc>
            </a:pPr>
            <a:r>
              <a:rPr lang="en-US" sz="3607">
                <a:solidFill>
                  <a:srgbClr val="9D7321"/>
                </a:solidFill>
                <a:latin typeface="Alegreya"/>
                <a:ea typeface="Alegreya"/>
                <a:cs typeface="Alegreya"/>
                <a:sym typeface="Alegreya"/>
              </a:rPr>
              <a:t>        「有一個財主，穿著紫色袍和細麻布衣服，天天奢華宴樂。 20 又有一個討飯的名叫拉撒路，渾身生瘡，被人放在財主門口， 21 要得財主桌子上掉下來的零碎充飢，並且狗來舔他的瘡。 22 後來那討飯的死了，被天使帶去放在亞伯拉罕的懷裡。財主也死了，並且埋葬了。 23 他在陰間受痛苦，舉目遠遠地望見亞伯拉罕，又望見拉撒路在他懷裡， 24 就喊著說：『我祖亞伯拉罕哪，可憐我吧！打發拉撒路來，用指頭尖蘸點水，涼涼我的舌頭，因為我在這火焰裡極其痛苦。』 25 亞伯拉罕說：『兒啊，你該回想你生前享過福，拉撒路也受過苦；如今他在這裡得安慰，你倒受痛苦。 26 不但這樣，並且在你我之間有深淵限定，以致人要從這邊過到你們那邊是不能的，要從那邊過到我們這邊也是不能的。』</a:t>
            </a:r>
          </a:p>
          <a:p>
            <a:pPr algn="l">
              <a:lnSpc>
                <a:spcPts val="5554"/>
              </a:lnSpc>
            </a:pPr>
            <a:endParaRPr lang="en-US" sz="36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18288000"/>
                </a:moveTo>
                <a:lnTo>
                  <a:pt x="0" y="0"/>
                </a:lnTo>
                <a:lnTo>
                  <a:pt x="10287000" y="0"/>
                </a:lnTo>
                <a:lnTo>
                  <a:pt x="10287000" y="18288000"/>
                </a:lnTo>
                <a:lnTo>
                  <a:pt x="0" y="18288000"/>
                </a:lnTo>
                <a:close/>
              </a:path>
            </a:pathLst>
          </a:custGeom>
          <a:blipFill>
            <a:blip r:embed="rId2"/>
            <a:stretch>
              <a:fillRect l="-9222" r="-9222"/>
            </a:stretch>
          </a:blipFill>
        </p:spPr>
      </p:sp>
      <p:sp>
        <p:nvSpPr>
          <p:cNvPr id="3" name="TextBox 3"/>
          <p:cNvSpPr txBox="1"/>
          <p:nvPr/>
        </p:nvSpPr>
        <p:spPr>
          <a:xfrm>
            <a:off x="581119" y="3217145"/>
            <a:ext cx="17125761" cy="1528714"/>
          </a:xfrm>
          <a:prstGeom prst="rect">
            <a:avLst/>
          </a:prstGeom>
        </p:spPr>
        <p:txBody>
          <a:bodyPr lIns="0" tIns="0" rIns="0" bIns="0" rtlCol="0" anchor="t">
            <a:spAutoFit/>
          </a:bodyPr>
          <a:lstStyle/>
          <a:p>
            <a:pPr algn="ctr">
              <a:lnSpc>
                <a:spcPts val="13159"/>
              </a:lnSpc>
            </a:pPr>
            <a:r>
              <a:rPr lang="en-US" sz="7434" b="1" spc="300" dirty="0" err="1">
                <a:solidFill>
                  <a:srgbClr val="9D7321"/>
                </a:solidFill>
                <a:latin typeface="Alegreya"/>
                <a:ea typeface="Alegreya"/>
                <a:cs typeface="Alegreya"/>
                <a:sym typeface="Alegreya"/>
              </a:rPr>
              <a:t>奉獻會把感恩贊美歸給神</a:t>
            </a:r>
            <a:endParaRPr lang="en-US" sz="7434" b="1" spc="300" dirty="0">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410701" y="1123950"/>
            <a:ext cx="9481907" cy="639446"/>
          </a:xfrm>
          <a:prstGeom prst="rect">
            <a:avLst/>
          </a:prstGeom>
        </p:spPr>
        <p:txBody>
          <a:bodyPr lIns="0" tIns="0" rIns="0" bIns="0" rtlCol="0" anchor="t">
            <a:spAutoFit/>
          </a:bodyPr>
          <a:lstStyle/>
          <a:p>
            <a:pPr algn="just">
              <a:lnSpc>
                <a:spcPts val="5179"/>
              </a:lnSpc>
              <a:spcBef>
                <a:spcPct val="0"/>
              </a:spcBef>
            </a:pPr>
            <a:r>
              <a:rPr lang="en-US" sz="3699" b="1" spc="495">
                <a:solidFill>
                  <a:srgbClr val="000000"/>
                </a:solidFill>
                <a:latin typeface="Gotham Bold"/>
                <a:ea typeface="Gotham Bold"/>
                <a:cs typeface="Gotham Bold"/>
                <a:sym typeface="Gotham Bold"/>
              </a:rPr>
              <a:t>林後九11~15</a:t>
            </a:r>
          </a:p>
        </p:txBody>
      </p:sp>
      <p:sp>
        <p:nvSpPr>
          <p:cNvPr id="4" name="TextBox 4"/>
          <p:cNvSpPr txBox="1"/>
          <p:nvPr/>
        </p:nvSpPr>
        <p:spPr>
          <a:xfrm>
            <a:off x="1410701" y="2169625"/>
            <a:ext cx="15848599" cy="5681050"/>
          </a:xfrm>
          <a:prstGeom prst="rect">
            <a:avLst/>
          </a:prstGeom>
        </p:spPr>
        <p:txBody>
          <a:bodyPr lIns="0" tIns="0" rIns="0" bIns="0" rtlCol="0" anchor="t">
            <a:spAutoFit/>
          </a:bodyPr>
          <a:lstStyle/>
          <a:p>
            <a:pPr algn="l">
              <a:lnSpc>
                <a:spcPts val="7265"/>
              </a:lnSpc>
            </a:pPr>
            <a:r>
              <a:rPr lang="en-US" sz="3707">
                <a:solidFill>
                  <a:srgbClr val="9D7321"/>
                </a:solidFill>
                <a:latin typeface="Alegreya"/>
                <a:ea typeface="Alegreya"/>
                <a:cs typeface="Alegreya"/>
                <a:sym typeface="Alegreya"/>
              </a:rPr>
              <a:t> 11 叫你們凡事富足，可以多多施捨，就藉著我們使</a:t>
            </a:r>
            <a:r>
              <a:rPr lang="en-US" sz="3707">
                <a:solidFill>
                  <a:srgbClr val="FF3131"/>
                </a:solidFill>
                <a:latin typeface="Alegreya"/>
                <a:ea typeface="Alegreya"/>
                <a:cs typeface="Alegreya"/>
                <a:sym typeface="Alegreya"/>
              </a:rPr>
              <a:t>感謝歸於神</a:t>
            </a:r>
            <a:r>
              <a:rPr lang="en-US" sz="3707">
                <a:solidFill>
                  <a:srgbClr val="9D7321"/>
                </a:solidFill>
                <a:latin typeface="Alegreya"/>
                <a:ea typeface="Alegreya"/>
                <a:cs typeface="Alegreya"/>
                <a:sym typeface="Alegreya"/>
              </a:rPr>
              <a:t>。</a:t>
            </a:r>
          </a:p>
          <a:p>
            <a:pPr algn="l">
              <a:lnSpc>
                <a:spcPts val="7265"/>
              </a:lnSpc>
            </a:pPr>
            <a:r>
              <a:rPr lang="en-US" sz="3707">
                <a:solidFill>
                  <a:srgbClr val="9D7321"/>
                </a:solidFill>
                <a:latin typeface="Alegreya"/>
                <a:ea typeface="Alegreya"/>
                <a:cs typeface="Alegreya"/>
                <a:sym typeface="Alegreya"/>
              </a:rPr>
              <a:t> 12 因為辦這供給的事，不但補聖徒的缺乏，而且叫許多人</a:t>
            </a:r>
            <a:r>
              <a:rPr lang="en-US" sz="3707">
                <a:solidFill>
                  <a:srgbClr val="FF3131"/>
                </a:solidFill>
                <a:latin typeface="Alegreya"/>
                <a:ea typeface="Alegreya"/>
                <a:cs typeface="Alegreya"/>
                <a:sym typeface="Alegreya"/>
              </a:rPr>
              <a:t>越發感謝神</a:t>
            </a:r>
            <a:r>
              <a:rPr lang="en-US" sz="3707">
                <a:solidFill>
                  <a:srgbClr val="9D7321"/>
                </a:solidFill>
                <a:latin typeface="Alegreya"/>
                <a:ea typeface="Alegreya"/>
                <a:cs typeface="Alegreya"/>
                <a:sym typeface="Alegreya"/>
              </a:rPr>
              <a:t>。</a:t>
            </a:r>
          </a:p>
          <a:p>
            <a:pPr algn="l">
              <a:lnSpc>
                <a:spcPts val="7265"/>
              </a:lnSpc>
            </a:pPr>
            <a:r>
              <a:rPr lang="en-US" sz="3707">
                <a:solidFill>
                  <a:srgbClr val="9D7321"/>
                </a:solidFill>
                <a:latin typeface="Alegreya"/>
                <a:ea typeface="Alegreya"/>
                <a:cs typeface="Alegreya"/>
                <a:sym typeface="Alegreya"/>
              </a:rPr>
              <a:t> 13 他們從這供給的事上得了憑據，知道你們承認基督、順服他的福音，多多地捐錢給他們和眾人，</a:t>
            </a:r>
            <a:r>
              <a:rPr lang="en-US" sz="3707">
                <a:solidFill>
                  <a:srgbClr val="FF3131"/>
                </a:solidFill>
                <a:latin typeface="Alegreya"/>
                <a:ea typeface="Alegreya"/>
                <a:cs typeface="Alegreya"/>
                <a:sym typeface="Alegreya"/>
              </a:rPr>
              <a:t>便將榮耀歸於神。</a:t>
            </a:r>
          </a:p>
          <a:p>
            <a:pPr algn="l">
              <a:lnSpc>
                <a:spcPts val="7265"/>
              </a:lnSpc>
            </a:pPr>
            <a:r>
              <a:rPr lang="en-US" sz="3707">
                <a:solidFill>
                  <a:srgbClr val="9D7321"/>
                </a:solidFill>
                <a:latin typeface="Alegreya"/>
                <a:ea typeface="Alegreya"/>
                <a:cs typeface="Alegreya"/>
                <a:sym typeface="Alegreya"/>
              </a:rPr>
              <a:t> 14 他們也因神極大的恩賜顯在你們心裡，就切切地想念你們，為你們祈禱。</a:t>
            </a:r>
          </a:p>
          <a:p>
            <a:pPr algn="l">
              <a:lnSpc>
                <a:spcPts val="7265"/>
              </a:lnSpc>
            </a:pPr>
            <a:r>
              <a:rPr lang="en-US" sz="3707">
                <a:solidFill>
                  <a:srgbClr val="9D7321"/>
                </a:solidFill>
                <a:latin typeface="Alegreya"/>
                <a:ea typeface="Alegreya"/>
                <a:cs typeface="Alegreya"/>
                <a:sym typeface="Alegreya"/>
              </a:rPr>
              <a:t> 15 </a:t>
            </a:r>
            <a:r>
              <a:rPr lang="en-US" sz="3707">
                <a:solidFill>
                  <a:srgbClr val="FF3131"/>
                </a:solidFill>
                <a:latin typeface="Alegreya"/>
                <a:ea typeface="Alegreya"/>
                <a:cs typeface="Alegreya"/>
                <a:sym typeface="Alegreya"/>
              </a:rPr>
              <a:t>感謝神</a:t>
            </a:r>
            <a:r>
              <a:rPr lang="en-US" sz="3707">
                <a:solidFill>
                  <a:srgbClr val="9D7321"/>
                </a:solidFill>
                <a:latin typeface="Alegreya"/>
                <a:ea typeface="Alegreya"/>
                <a:cs typeface="Alegreya"/>
                <a:sym typeface="Alegreya"/>
              </a:rPr>
              <a:t>，因他有說不盡的恩賜！</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564622" y="2241441"/>
            <a:ext cx="15848599" cy="6118444"/>
          </a:xfrm>
          <a:prstGeom prst="rect">
            <a:avLst/>
          </a:prstGeom>
        </p:spPr>
        <p:txBody>
          <a:bodyPr lIns="0" tIns="0" rIns="0" bIns="0" rtlCol="0" anchor="t">
            <a:spAutoFit/>
          </a:bodyPr>
          <a:lstStyle/>
          <a:p>
            <a:pPr algn="l">
              <a:lnSpc>
                <a:spcPts val="4596"/>
              </a:lnSpc>
            </a:pPr>
            <a:r>
              <a:rPr lang="en-US" sz="3707">
                <a:solidFill>
                  <a:srgbClr val="9D7321"/>
                </a:solidFill>
                <a:latin typeface="Alegreya"/>
                <a:ea typeface="Alegreya"/>
                <a:cs typeface="Alegreya"/>
                <a:sym typeface="Alegreya"/>
              </a:rPr>
              <a:t>11 You will be enriched in every way so that you can be generous on every occasion, and through us </a:t>
            </a:r>
            <a:r>
              <a:rPr lang="en-US" sz="3707">
                <a:solidFill>
                  <a:srgbClr val="FF3131"/>
                </a:solidFill>
                <a:latin typeface="Alegreya"/>
                <a:ea typeface="Alegreya"/>
                <a:cs typeface="Alegreya"/>
                <a:sym typeface="Alegreya"/>
              </a:rPr>
              <a:t>your generosity</a:t>
            </a:r>
            <a:r>
              <a:rPr lang="en-US" sz="3707">
                <a:solidFill>
                  <a:srgbClr val="9D7321"/>
                </a:solidFill>
                <a:latin typeface="Alegreya"/>
                <a:ea typeface="Alegreya"/>
                <a:cs typeface="Alegreya"/>
                <a:sym typeface="Alegreya"/>
              </a:rPr>
              <a:t> </a:t>
            </a:r>
            <a:r>
              <a:rPr lang="en-US" sz="3707">
                <a:solidFill>
                  <a:srgbClr val="FF3131"/>
                </a:solidFill>
                <a:latin typeface="Alegreya"/>
                <a:ea typeface="Alegreya"/>
                <a:cs typeface="Alegreya"/>
                <a:sym typeface="Alegreya"/>
              </a:rPr>
              <a:t>will result in thanksgiving to God.</a:t>
            </a:r>
          </a:p>
          <a:p>
            <a:pPr algn="l">
              <a:lnSpc>
                <a:spcPts val="4596"/>
              </a:lnSpc>
            </a:pPr>
            <a:r>
              <a:rPr lang="en-US" sz="3707">
                <a:solidFill>
                  <a:srgbClr val="9D7321"/>
                </a:solidFill>
                <a:latin typeface="Alegreya"/>
                <a:ea typeface="Alegreya"/>
                <a:cs typeface="Alegreya"/>
                <a:sym typeface="Alegreya"/>
              </a:rPr>
              <a:t>12 This service that you perform is not only supplying the needs of the Lord’s people but is also overflowing</a:t>
            </a:r>
            <a:r>
              <a:rPr lang="en-US" sz="3707">
                <a:solidFill>
                  <a:srgbClr val="FF3131"/>
                </a:solidFill>
                <a:latin typeface="Alegreya"/>
                <a:ea typeface="Alegreya"/>
                <a:cs typeface="Alegreya"/>
                <a:sym typeface="Alegreya"/>
              </a:rPr>
              <a:t> in many expressions of thanks to God</a:t>
            </a:r>
            <a:r>
              <a:rPr lang="en-US" sz="3707">
                <a:solidFill>
                  <a:srgbClr val="9D7321"/>
                </a:solidFill>
                <a:latin typeface="Alegreya"/>
                <a:ea typeface="Alegreya"/>
                <a:cs typeface="Alegreya"/>
                <a:sym typeface="Alegreya"/>
              </a:rPr>
              <a:t>. 13 Because of the service by which you have proved yourselves, </a:t>
            </a:r>
            <a:r>
              <a:rPr lang="en-US" sz="3707">
                <a:solidFill>
                  <a:srgbClr val="FF3131"/>
                </a:solidFill>
                <a:latin typeface="Alegreya"/>
                <a:ea typeface="Alegreya"/>
                <a:cs typeface="Alegreya"/>
                <a:sym typeface="Alegreya"/>
              </a:rPr>
              <a:t>others will praise God for the obedience</a:t>
            </a:r>
            <a:r>
              <a:rPr lang="en-US" sz="3707">
                <a:solidFill>
                  <a:srgbClr val="9D7321"/>
                </a:solidFill>
                <a:latin typeface="Alegreya"/>
                <a:ea typeface="Alegreya"/>
                <a:cs typeface="Alegreya"/>
                <a:sym typeface="Alegreya"/>
              </a:rPr>
              <a:t> that accompanies your confession of the gospel of Christ, and for your generosity in sharing with them and with everyone else. 14 And in their prayers for you their hearts will go out to you, because of the surpassing grace God has given you. 15 </a:t>
            </a:r>
            <a:r>
              <a:rPr lang="en-US" sz="3707">
                <a:solidFill>
                  <a:srgbClr val="FF3131"/>
                </a:solidFill>
                <a:latin typeface="Alegreya"/>
                <a:ea typeface="Alegreya"/>
                <a:cs typeface="Alegreya"/>
                <a:sym typeface="Alegreya"/>
              </a:rPr>
              <a:t>Thanks be to God</a:t>
            </a:r>
            <a:r>
              <a:rPr lang="en-US" sz="3707">
                <a:solidFill>
                  <a:srgbClr val="9D7321"/>
                </a:solidFill>
                <a:latin typeface="Alegreya"/>
                <a:ea typeface="Alegreya"/>
                <a:cs typeface="Alegreya"/>
                <a:sym typeface="Alegreya"/>
              </a:rPr>
              <a:t> for his indescribable gift!</a:t>
            </a:r>
          </a:p>
          <a:p>
            <a:pPr algn="l">
              <a:lnSpc>
                <a:spcPts val="4596"/>
              </a:lnSpc>
            </a:pPr>
            <a:endParaRPr lang="en-US" sz="3707">
              <a:solidFill>
                <a:srgbClr val="9D7321"/>
              </a:solidFill>
              <a:latin typeface="Alegreya"/>
              <a:ea typeface="Alegreya"/>
              <a:cs typeface="Alegreya"/>
              <a:sym typeface="Alegreya"/>
            </a:endParaRPr>
          </a:p>
        </p:txBody>
      </p:sp>
      <p:sp>
        <p:nvSpPr>
          <p:cNvPr id="4" name="TextBox 4"/>
          <p:cNvSpPr txBox="1"/>
          <p:nvPr/>
        </p:nvSpPr>
        <p:spPr>
          <a:xfrm>
            <a:off x="1282434" y="1104900"/>
            <a:ext cx="9481907" cy="639446"/>
          </a:xfrm>
          <a:prstGeom prst="rect">
            <a:avLst/>
          </a:prstGeom>
        </p:spPr>
        <p:txBody>
          <a:bodyPr lIns="0" tIns="0" rIns="0" bIns="0" rtlCol="0" anchor="t">
            <a:spAutoFit/>
          </a:bodyPr>
          <a:lstStyle/>
          <a:p>
            <a:pPr algn="just">
              <a:lnSpc>
                <a:spcPts val="5179"/>
              </a:lnSpc>
              <a:spcBef>
                <a:spcPct val="0"/>
              </a:spcBef>
            </a:pPr>
            <a:r>
              <a:rPr lang="en-US" sz="3699" b="1" spc="495">
                <a:solidFill>
                  <a:srgbClr val="000000"/>
                </a:solidFill>
                <a:latin typeface="Gotham Bold"/>
                <a:ea typeface="Gotham Bold"/>
                <a:cs typeface="Gotham Bold"/>
                <a:sym typeface="Gotham Bold"/>
              </a:rPr>
              <a:t>2 CORINTHIANS 9:11-15</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155" b="-62678"/>
            </a:stretch>
          </a:blipFill>
        </p:spPr>
      </p:sp>
      <p:sp>
        <p:nvSpPr>
          <p:cNvPr id="3" name="Freeform 3"/>
          <p:cNvSpPr/>
          <p:nvPr/>
        </p:nvSpPr>
        <p:spPr>
          <a:xfrm>
            <a:off x="8610819" y="4423991"/>
            <a:ext cx="1066363" cy="265258"/>
          </a:xfrm>
          <a:custGeom>
            <a:avLst/>
            <a:gdLst/>
            <a:ahLst/>
            <a:cxnLst/>
            <a:rect l="l" t="t" r="r" b="b"/>
            <a:pathLst>
              <a:path w="1066363" h="265258">
                <a:moveTo>
                  <a:pt x="0" y="0"/>
                </a:moveTo>
                <a:lnTo>
                  <a:pt x="1066362" y="0"/>
                </a:lnTo>
                <a:lnTo>
                  <a:pt x="1066362" y="265258"/>
                </a:lnTo>
                <a:lnTo>
                  <a:pt x="0" y="265258"/>
                </a:lnTo>
                <a:lnTo>
                  <a:pt x="0" y="0"/>
                </a:lnTo>
                <a:close/>
              </a:path>
            </a:pathLst>
          </a:custGeom>
          <a:blipFill>
            <a:blip r:embed="rId3"/>
            <a:stretch>
              <a:fillRect/>
            </a:stretch>
          </a:blipFill>
        </p:spPr>
      </p:sp>
      <p:sp>
        <p:nvSpPr>
          <p:cNvPr id="4" name="Freeform 4"/>
          <p:cNvSpPr/>
          <p:nvPr/>
        </p:nvSpPr>
        <p:spPr>
          <a:xfrm rot="5183923">
            <a:off x="8686737" y="4391816"/>
            <a:ext cx="914527" cy="310558"/>
          </a:xfrm>
          <a:custGeom>
            <a:avLst/>
            <a:gdLst/>
            <a:ahLst/>
            <a:cxnLst/>
            <a:rect l="l" t="t" r="r" b="b"/>
            <a:pathLst>
              <a:path w="914527" h="310558">
                <a:moveTo>
                  <a:pt x="0" y="0"/>
                </a:moveTo>
                <a:lnTo>
                  <a:pt x="914526" y="0"/>
                </a:lnTo>
                <a:lnTo>
                  <a:pt x="914526" y="310558"/>
                </a:lnTo>
                <a:lnTo>
                  <a:pt x="0" y="310558"/>
                </a:lnTo>
                <a:lnTo>
                  <a:pt x="0" y="0"/>
                </a:lnTo>
                <a:close/>
              </a:path>
            </a:pathLst>
          </a:custGeom>
          <a:blipFill>
            <a:blip r:embed="rId4"/>
            <a:stretch>
              <a:fillRect/>
            </a:stretch>
          </a:blipFill>
        </p:spPr>
      </p:sp>
      <p:sp>
        <p:nvSpPr>
          <p:cNvPr id="5" name="TextBox 5"/>
          <p:cNvSpPr txBox="1"/>
          <p:nvPr/>
        </p:nvSpPr>
        <p:spPr>
          <a:xfrm>
            <a:off x="2291816" y="2450616"/>
            <a:ext cx="13704369" cy="1019177"/>
          </a:xfrm>
          <a:prstGeom prst="rect">
            <a:avLst/>
          </a:prstGeom>
        </p:spPr>
        <p:txBody>
          <a:bodyPr lIns="0" tIns="0" rIns="0" bIns="0" rtlCol="0" anchor="t">
            <a:spAutoFit/>
          </a:bodyPr>
          <a:lstStyle/>
          <a:p>
            <a:pPr algn="ctr">
              <a:lnSpc>
                <a:spcPts val="8399"/>
              </a:lnSpc>
              <a:spcBef>
                <a:spcPct val="0"/>
              </a:spcBef>
            </a:pPr>
            <a:r>
              <a:rPr lang="en-US" sz="5999" b="1" spc="803">
                <a:solidFill>
                  <a:srgbClr val="000000"/>
                </a:solidFill>
                <a:latin typeface="Gotham Bold"/>
                <a:ea typeface="Gotham Bold"/>
                <a:cs typeface="Gotham Bold"/>
                <a:sym typeface="Gotham Bold"/>
              </a:rPr>
              <a:t>真理的層面</a:t>
            </a:r>
          </a:p>
        </p:txBody>
      </p:sp>
      <p:sp>
        <p:nvSpPr>
          <p:cNvPr id="6" name="TextBox 6"/>
          <p:cNvSpPr txBox="1"/>
          <p:nvPr/>
        </p:nvSpPr>
        <p:spPr>
          <a:xfrm>
            <a:off x="2291816" y="5465646"/>
            <a:ext cx="13704369" cy="1019177"/>
          </a:xfrm>
          <a:prstGeom prst="rect">
            <a:avLst/>
          </a:prstGeom>
        </p:spPr>
        <p:txBody>
          <a:bodyPr lIns="0" tIns="0" rIns="0" bIns="0" rtlCol="0" anchor="t">
            <a:spAutoFit/>
          </a:bodyPr>
          <a:lstStyle/>
          <a:p>
            <a:pPr algn="ctr">
              <a:lnSpc>
                <a:spcPts val="8399"/>
              </a:lnSpc>
              <a:spcBef>
                <a:spcPct val="0"/>
              </a:spcBef>
            </a:pPr>
            <a:r>
              <a:rPr lang="en-US" sz="5999" b="1" spc="803">
                <a:solidFill>
                  <a:srgbClr val="000000"/>
                </a:solidFill>
                <a:latin typeface="Gotham Bold"/>
                <a:ea typeface="Gotham Bold"/>
                <a:cs typeface="Gotham Bold"/>
                <a:sym typeface="Gotham Bold"/>
              </a:rPr>
              <a:t>實踐的角度</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144126">
            <a:off x="1073253" y="-5234587"/>
            <a:ext cx="16141494" cy="20756174"/>
          </a:xfrm>
          <a:custGeom>
            <a:avLst/>
            <a:gdLst/>
            <a:ahLst/>
            <a:cxnLst/>
            <a:rect l="l" t="t" r="r" b="b"/>
            <a:pathLst>
              <a:path w="16141494" h="20756174">
                <a:moveTo>
                  <a:pt x="0" y="17081174"/>
                </a:moveTo>
                <a:lnTo>
                  <a:pt x="6533334" y="0"/>
                </a:lnTo>
                <a:lnTo>
                  <a:pt x="16141494" y="3675000"/>
                </a:lnTo>
                <a:lnTo>
                  <a:pt x="9608160" y="20756174"/>
                </a:lnTo>
                <a:lnTo>
                  <a:pt x="0" y="17081174"/>
                </a:lnTo>
                <a:close/>
              </a:path>
            </a:pathLst>
          </a:custGeom>
          <a:blipFill>
            <a:blip r:embed="rId2"/>
            <a:stretch>
              <a:fillRect l="-3571" t="-12717" r="-15248" b="-25974"/>
            </a:stretch>
          </a:blipFill>
        </p:spPr>
      </p:sp>
      <p:sp>
        <p:nvSpPr>
          <p:cNvPr id="3" name="TextBox 3"/>
          <p:cNvSpPr txBox="1"/>
          <p:nvPr/>
        </p:nvSpPr>
        <p:spPr>
          <a:xfrm>
            <a:off x="4890135" y="6155210"/>
            <a:ext cx="11499747" cy="1462173"/>
          </a:xfrm>
          <a:prstGeom prst="rect">
            <a:avLst/>
          </a:prstGeom>
        </p:spPr>
        <p:txBody>
          <a:bodyPr lIns="0" tIns="0" rIns="0" bIns="0" rtlCol="0" anchor="t">
            <a:spAutoFit/>
          </a:bodyPr>
          <a:lstStyle/>
          <a:p>
            <a:pPr algn="l">
              <a:lnSpc>
                <a:spcPts val="5959"/>
              </a:lnSpc>
            </a:pPr>
            <a:r>
              <a:rPr lang="en-US" sz="3748">
                <a:solidFill>
                  <a:srgbClr val="9D7321"/>
                </a:solidFill>
                <a:latin typeface="Alegreya"/>
                <a:ea typeface="Alegreya"/>
                <a:cs typeface="Alegreya"/>
                <a:sym typeface="Alegreya"/>
              </a:rPr>
              <a:t>而為了上帝自身的榮耀，去增添對祂的感恩，這無疑是我們的最高目標。</a:t>
            </a:r>
          </a:p>
        </p:txBody>
      </p:sp>
      <p:sp>
        <p:nvSpPr>
          <p:cNvPr id="4" name="TextBox 4"/>
          <p:cNvSpPr txBox="1"/>
          <p:nvPr/>
        </p:nvSpPr>
        <p:spPr>
          <a:xfrm>
            <a:off x="1835311" y="2123291"/>
            <a:ext cx="10915928" cy="1295444"/>
          </a:xfrm>
          <a:prstGeom prst="rect">
            <a:avLst/>
          </a:prstGeom>
        </p:spPr>
        <p:txBody>
          <a:bodyPr lIns="0" tIns="0" rIns="0" bIns="0" rtlCol="0" anchor="t">
            <a:spAutoFit/>
          </a:bodyPr>
          <a:lstStyle/>
          <a:p>
            <a:pPr algn="l">
              <a:lnSpc>
                <a:spcPts val="5247"/>
              </a:lnSpc>
              <a:spcBef>
                <a:spcPct val="0"/>
              </a:spcBef>
            </a:pPr>
            <a:r>
              <a:rPr lang="en-US" sz="3748">
                <a:solidFill>
                  <a:srgbClr val="9D7321"/>
                </a:solidFill>
                <a:latin typeface="Alegreya"/>
                <a:ea typeface="Alegreya"/>
                <a:cs typeface="Alegreya"/>
                <a:sym typeface="Alegreya"/>
              </a:rPr>
              <a:t>And to increase thanksgiving to God for the sake of his own glory is surely our highest goal.（John Stott）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38506"/>
          </a:xfrm>
          <a:prstGeom prst="rect">
            <a:avLst/>
          </a:prstGeom>
        </p:spPr>
        <p:txBody>
          <a:bodyPr lIns="0" tIns="0" rIns="0" bIns="0" rtlCol="0" anchor="t">
            <a:spAutoFit/>
          </a:bodyPr>
          <a:lstStyle/>
          <a:p>
            <a:pPr algn="just">
              <a:lnSpc>
                <a:spcPts val="6019"/>
              </a:lnSpc>
              <a:spcBef>
                <a:spcPct val="0"/>
              </a:spcBef>
            </a:pPr>
            <a:r>
              <a:rPr lang="en-US" sz="4299" b="1" spc="576">
                <a:solidFill>
                  <a:srgbClr val="000000"/>
                </a:solidFill>
                <a:latin typeface="Gotham Bold"/>
                <a:ea typeface="Gotham Bold"/>
                <a:cs typeface="Gotham Bold"/>
                <a:sym typeface="Gotham Bold"/>
              </a:rPr>
              <a:t>討論與分享</a:t>
            </a:r>
          </a:p>
        </p:txBody>
      </p:sp>
      <p:sp>
        <p:nvSpPr>
          <p:cNvPr id="4" name="TextBox 4"/>
          <p:cNvSpPr txBox="1"/>
          <p:nvPr/>
        </p:nvSpPr>
        <p:spPr>
          <a:xfrm>
            <a:off x="1898118" y="3153735"/>
            <a:ext cx="14745924" cy="2563822"/>
          </a:xfrm>
          <a:prstGeom prst="rect">
            <a:avLst/>
          </a:prstGeom>
        </p:spPr>
        <p:txBody>
          <a:bodyPr lIns="0" tIns="0" rIns="0" bIns="0" rtlCol="0" anchor="t">
            <a:spAutoFit/>
          </a:bodyPr>
          <a:lstStyle/>
          <a:p>
            <a:pPr algn="l">
              <a:lnSpc>
                <a:spcPts val="6940"/>
              </a:lnSpc>
            </a:pPr>
            <a:r>
              <a:rPr lang="en-US" sz="4106">
                <a:solidFill>
                  <a:srgbClr val="9D7321"/>
                </a:solidFill>
                <a:latin typeface="Alegreya"/>
                <a:ea typeface="Alegreya"/>
                <a:cs typeface="Alegreya"/>
                <a:sym typeface="Alegreya"/>
              </a:rPr>
              <a:t>你傾向於將『奉獻』看作是『應該做的事』（責任），還是『想要做的事』（自願）？需要發生什麼樣的轉變，會讓你把奉獻更多地看作是一種『機會』，而非一種『義務』？</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4155" b="-62678"/>
            </a:stretch>
          </a:blipFill>
        </p:spPr>
      </p:sp>
      <p:sp>
        <p:nvSpPr>
          <p:cNvPr id="3" name="Freeform 3"/>
          <p:cNvSpPr/>
          <p:nvPr/>
        </p:nvSpPr>
        <p:spPr>
          <a:xfrm>
            <a:off x="8610819" y="4423991"/>
            <a:ext cx="1066363" cy="265258"/>
          </a:xfrm>
          <a:custGeom>
            <a:avLst/>
            <a:gdLst/>
            <a:ahLst/>
            <a:cxnLst/>
            <a:rect l="l" t="t" r="r" b="b"/>
            <a:pathLst>
              <a:path w="1066363" h="265258">
                <a:moveTo>
                  <a:pt x="0" y="0"/>
                </a:moveTo>
                <a:lnTo>
                  <a:pt x="1066362" y="0"/>
                </a:lnTo>
                <a:lnTo>
                  <a:pt x="1066362" y="265258"/>
                </a:lnTo>
                <a:lnTo>
                  <a:pt x="0" y="265258"/>
                </a:lnTo>
                <a:lnTo>
                  <a:pt x="0" y="0"/>
                </a:lnTo>
                <a:close/>
              </a:path>
            </a:pathLst>
          </a:custGeom>
          <a:blipFill>
            <a:blip r:embed="rId3"/>
            <a:stretch>
              <a:fillRect/>
            </a:stretch>
          </a:blipFill>
        </p:spPr>
      </p:sp>
      <p:sp>
        <p:nvSpPr>
          <p:cNvPr id="4" name="Freeform 4"/>
          <p:cNvSpPr/>
          <p:nvPr/>
        </p:nvSpPr>
        <p:spPr>
          <a:xfrm rot="5183923">
            <a:off x="8686737" y="4391816"/>
            <a:ext cx="914527" cy="310558"/>
          </a:xfrm>
          <a:custGeom>
            <a:avLst/>
            <a:gdLst/>
            <a:ahLst/>
            <a:cxnLst/>
            <a:rect l="l" t="t" r="r" b="b"/>
            <a:pathLst>
              <a:path w="914527" h="310558">
                <a:moveTo>
                  <a:pt x="0" y="0"/>
                </a:moveTo>
                <a:lnTo>
                  <a:pt x="914526" y="0"/>
                </a:lnTo>
                <a:lnTo>
                  <a:pt x="914526" y="310558"/>
                </a:lnTo>
                <a:lnTo>
                  <a:pt x="0" y="310558"/>
                </a:lnTo>
                <a:lnTo>
                  <a:pt x="0" y="0"/>
                </a:lnTo>
                <a:close/>
              </a:path>
            </a:pathLst>
          </a:custGeom>
          <a:blipFill>
            <a:blip r:embed="rId4"/>
            <a:stretch>
              <a:fillRect/>
            </a:stretch>
          </a:blipFill>
        </p:spPr>
      </p:sp>
      <p:sp>
        <p:nvSpPr>
          <p:cNvPr id="5" name="TextBox 5"/>
          <p:cNvSpPr txBox="1"/>
          <p:nvPr/>
        </p:nvSpPr>
        <p:spPr>
          <a:xfrm>
            <a:off x="2291816" y="2450616"/>
            <a:ext cx="13704369" cy="1019177"/>
          </a:xfrm>
          <a:prstGeom prst="rect">
            <a:avLst/>
          </a:prstGeom>
        </p:spPr>
        <p:txBody>
          <a:bodyPr lIns="0" tIns="0" rIns="0" bIns="0" rtlCol="0" anchor="t">
            <a:spAutoFit/>
          </a:bodyPr>
          <a:lstStyle/>
          <a:p>
            <a:pPr algn="ctr">
              <a:lnSpc>
                <a:spcPts val="8399"/>
              </a:lnSpc>
              <a:spcBef>
                <a:spcPct val="0"/>
              </a:spcBef>
            </a:pPr>
            <a:r>
              <a:rPr lang="en-US" sz="5999" b="1" spc="803">
                <a:solidFill>
                  <a:srgbClr val="000000"/>
                </a:solidFill>
                <a:latin typeface="Gotham Bold"/>
                <a:ea typeface="Gotham Bold"/>
                <a:cs typeface="Gotham Bold"/>
                <a:sym typeface="Gotham Bold"/>
              </a:rPr>
              <a:t>真理的層面</a:t>
            </a:r>
          </a:p>
        </p:txBody>
      </p:sp>
      <p:sp>
        <p:nvSpPr>
          <p:cNvPr id="6" name="TextBox 6"/>
          <p:cNvSpPr txBox="1"/>
          <p:nvPr/>
        </p:nvSpPr>
        <p:spPr>
          <a:xfrm>
            <a:off x="2291816" y="5465646"/>
            <a:ext cx="13704369" cy="1019177"/>
          </a:xfrm>
          <a:prstGeom prst="rect">
            <a:avLst/>
          </a:prstGeom>
        </p:spPr>
        <p:txBody>
          <a:bodyPr lIns="0" tIns="0" rIns="0" bIns="0" rtlCol="0" anchor="t">
            <a:spAutoFit/>
          </a:bodyPr>
          <a:lstStyle/>
          <a:p>
            <a:pPr algn="ctr">
              <a:lnSpc>
                <a:spcPts val="8399"/>
              </a:lnSpc>
              <a:spcBef>
                <a:spcPct val="0"/>
              </a:spcBef>
            </a:pPr>
            <a:r>
              <a:rPr lang="en-US" sz="5999" b="1" spc="803">
                <a:solidFill>
                  <a:srgbClr val="000000"/>
                </a:solidFill>
                <a:latin typeface="Gotham Bold"/>
                <a:ea typeface="Gotham Bold"/>
                <a:cs typeface="Gotham Bold"/>
                <a:sym typeface="Gotham Bold"/>
              </a:rPr>
              <a:t>實踐的角度</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實踐的角度</a:t>
            </a:r>
          </a:p>
        </p:txBody>
      </p:sp>
      <p:sp>
        <p:nvSpPr>
          <p:cNvPr id="4" name="TextBox 4"/>
          <p:cNvSpPr txBox="1"/>
          <p:nvPr/>
        </p:nvSpPr>
        <p:spPr>
          <a:xfrm>
            <a:off x="1898118" y="2858460"/>
            <a:ext cx="14745924" cy="991626"/>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1、現代人的財務壓力</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實踐的角度</a:t>
            </a:r>
          </a:p>
        </p:txBody>
      </p:sp>
      <p:sp>
        <p:nvSpPr>
          <p:cNvPr id="4" name="TextBox 4"/>
          <p:cNvSpPr txBox="1"/>
          <p:nvPr/>
        </p:nvSpPr>
        <p:spPr>
          <a:xfrm>
            <a:off x="1898118" y="2858460"/>
            <a:ext cx="14745924" cy="3220476"/>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1、現代人的財務壓力</a:t>
            </a:r>
          </a:p>
          <a:p>
            <a:pPr algn="l">
              <a:lnSpc>
                <a:spcPts val="8775"/>
              </a:lnSpc>
            </a:pPr>
            <a:r>
              <a:rPr lang="en-US" sz="4006">
                <a:solidFill>
                  <a:srgbClr val="9D7321"/>
                </a:solidFill>
                <a:latin typeface="Alegreya"/>
                <a:ea typeface="Alegreya"/>
                <a:cs typeface="Alegreya"/>
                <a:sym typeface="Alegreya"/>
              </a:rPr>
              <a:t>2、奉獻什麽？</a:t>
            </a:r>
          </a:p>
          <a:p>
            <a:pPr algn="l">
              <a:lnSpc>
                <a:spcPts val="8775"/>
              </a:lnSpc>
            </a:pPr>
            <a:endParaRPr lang="en-US" sz="4006">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實踐的角度</a:t>
            </a:r>
          </a:p>
        </p:txBody>
      </p:sp>
      <p:sp>
        <p:nvSpPr>
          <p:cNvPr id="4" name="TextBox 4"/>
          <p:cNvSpPr txBox="1"/>
          <p:nvPr/>
        </p:nvSpPr>
        <p:spPr>
          <a:xfrm>
            <a:off x="1898118" y="2858460"/>
            <a:ext cx="15170682" cy="5642570"/>
          </a:xfrm>
          <a:prstGeom prst="rect">
            <a:avLst/>
          </a:prstGeom>
        </p:spPr>
        <p:txBody>
          <a:bodyPr wrap="square" lIns="0" tIns="0" rIns="0" bIns="0" rtlCol="0" anchor="t">
            <a:spAutoFit/>
          </a:bodyPr>
          <a:lstStyle/>
          <a:p>
            <a:pPr algn="l">
              <a:lnSpc>
                <a:spcPts val="8775"/>
              </a:lnSpc>
            </a:pPr>
            <a:r>
              <a:rPr lang="en-US" sz="4006" dirty="0" err="1">
                <a:solidFill>
                  <a:srgbClr val="9D7321"/>
                </a:solidFill>
                <a:latin typeface="Alegreya"/>
                <a:ea typeface="Alegreya"/>
                <a:cs typeface="Alegreya"/>
                <a:sym typeface="Alegreya"/>
              </a:rPr>
              <a:t>奉獻什麽</a:t>
            </a:r>
            <a:r>
              <a:rPr lang="en-US" sz="4006" dirty="0">
                <a:solidFill>
                  <a:srgbClr val="9D7321"/>
                </a:solidFill>
                <a:latin typeface="Alegreya"/>
                <a:ea typeface="Alegreya"/>
                <a:cs typeface="Alegreya"/>
                <a:sym typeface="Alegreya"/>
              </a:rPr>
              <a:t>？</a:t>
            </a:r>
          </a:p>
          <a:p>
            <a:pPr marL="865110" lvl="1" indent="-432555" algn="l">
              <a:lnSpc>
                <a:spcPts val="8775"/>
              </a:lnSpc>
              <a:buFont typeface="Arial"/>
              <a:buChar char="•"/>
            </a:pPr>
            <a:r>
              <a:rPr lang="en-US" sz="4006" dirty="0" err="1">
                <a:solidFill>
                  <a:srgbClr val="9D7321"/>
                </a:solidFill>
                <a:latin typeface="Alegreya"/>
                <a:ea typeface="Alegreya"/>
                <a:cs typeface="Alegreya"/>
                <a:sym typeface="Alegreya"/>
              </a:rPr>
              <a:t>Treasure（財物</a:t>
            </a:r>
            <a:r>
              <a:rPr lang="en-US" sz="4006" dirty="0">
                <a:solidFill>
                  <a:srgbClr val="9D7321"/>
                </a:solidFill>
                <a:latin typeface="Alegreya"/>
                <a:ea typeface="Alegreya"/>
                <a:cs typeface="Alegreya"/>
                <a:sym typeface="Alegreya"/>
              </a:rPr>
              <a:t>）：</a:t>
            </a:r>
            <a:r>
              <a:rPr lang="en-US" sz="4006" dirty="0" err="1">
                <a:solidFill>
                  <a:srgbClr val="9D7321"/>
                </a:solidFill>
                <a:latin typeface="Alegreya"/>
                <a:ea typeface="Alegreya"/>
                <a:cs typeface="Alegreya"/>
                <a:sym typeface="Alegreya"/>
              </a:rPr>
              <a:t>金錢的十一、甘心樂意的慈惠</a:t>
            </a:r>
            <a:r>
              <a:rPr lang="en-US" sz="4006" dirty="0">
                <a:solidFill>
                  <a:srgbClr val="9D7321"/>
                </a:solidFill>
                <a:latin typeface="Alegreya"/>
                <a:ea typeface="Alegreya"/>
                <a:cs typeface="Alegreya"/>
                <a:sym typeface="Alegreya"/>
              </a:rPr>
              <a:t>。</a:t>
            </a:r>
          </a:p>
          <a:p>
            <a:pPr marL="865110" lvl="1" indent="-432555" algn="l">
              <a:lnSpc>
                <a:spcPts val="8775"/>
              </a:lnSpc>
              <a:buFont typeface="Arial"/>
              <a:buChar char="•"/>
            </a:pPr>
            <a:r>
              <a:rPr lang="en-US" sz="4006" dirty="0" err="1">
                <a:solidFill>
                  <a:srgbClr val="9D7321"/>
                </a:solidFill>
                <a:latin typeface="Alegreya"/>
                <a:ea typeface="Alegreya"/>
                <a:cs typeface="Alegreya"/>
                <a:sym typeface="Alegreya"/>
              </a:rPr>
              <a:t>Time（時間</a:t>
            </a:r>
            <a:r>
              <a:rPr lang="en-US" sz="4006" dirty="0">
                <a:solidFill>
                  <a:srgbClr val="9D7321"/>
                </a:solidFill>
                <a:latin typeface="Alegreya"/>
                <a:ea typeface="Alegreya"/>
                <a:cs typeface="Alegreya"/>
                <a:sym typeface="Alegreya"/>
              </a:rPr>
              <a:t>）：</a:t>
            </a:r>
            <a:r>
              <a:rPr lang="en-US" sz="4006" dirty="0" err="1">
                <a:solidFill>
                  <a:srgbClr val="9D7321"/>
                </a:solidFill>
                <a:latin typeface="Alegreya"/>
                <a:ea typeface="Alegreya"/>
                <a:cs typeface="Alegreya"/>
                <a:sym typeface="Alegreya"/>
              </a:rPr>
              <a:t>每週留出時間親近神、服事主、關懷肢體</a:t>
            </a:r>
            <a:r>
              <a:rPr lang="en-US" sz="4006" dirty="0">
                <a:solidFill>
                  <a:srgbClr val="9D7321"/>
                </a:solidFill>
                <a:latin typeface="Alegreya"/>
                <a:ea typeface="Alegreya"/>
                <a:cs typeface="Alegreya"/>
                <a:sym typeface="Alegreya"/>
              </a:rPr>
              <a:t>。</a:t>
            </a:r>
          </a:p>
          <a:p>
            <a:pPr marL="865110" lvl="1" indent="-432555" algn="l">
              <a:lnSpc>
                <a:spcPts val="8775"/>
              </a:lnSpc>
              <a:buFont typeface="Arial"/>
              <a:buChar char="•"/>
            </a:pPr>
            <a:r>
              <a:rPr lang="en-US" sz="4006" dirty="0" err="1">
                <a:solidFill>
                  <a:srgbClr val="9D7321"/>
                </a:solidFill>
                <a:latin typeface="Alegreya"/>
                <a:ea typeface="Alegreya"/>
                <a:cs typeface="Alegreya"/>
                <a:sym typeface="Alegreya"/>
              </a:rPr>
              <a:t>Talent（才幹</a:t>
            </a:r>
            <a:r>
              <a:rPr lang="en-US" sz="4006" dirty="0">
                <a:solidFill>
                  <a:srgbClr val="9D7321"/>
                </a:solidFill>
                <a:latin typeface="Alegreya"/>
                <a:ea typeface="Alegreya"/>
                <a:cs typeface="Alegreya"/>
                <a:sym typeface="Alegreya"/>
              </a:rPr>
              <a:t>）：</a:t>
            </a:r>
            <a:r>
              <a:rPr lang="en-US" sz="4006" dirty="0" err="1">
                <a:solidFill>
                  <a:srgbClr val="9D7321"/>
                </a:solidFill>
                <a:latin typeface="Alegreya"/>
                <a:ea typeface="Alegreya"/>
                <a:cs typeface="Alegreya"/>
                <a:sym typeface="Alegreya"/>
              </a:rPr>
              <a:t>用自己的恩賜、專業，在教會或職場尊榮神</a:t>
            </a:r>
            <a:r>
              <a:rPr lang="en-US" sz="4006" dirty="0">
                <a:solidFill>
                  <a:srgbClr val="9D7321"/>
                </a:solidFill>
                <a:latin typeface="Alegreya"/>
                <a:ea typeface="Alegreya"/>
                <a:cs typeface="Alegreya"/>
                <a:sym typeface="Alegreya"/>
              </a:rPr>
              <a:t>。</a:t>
            </a:r>
          </a:p>
          <a:p>
            <a:pPr algn="l">
              <a:lnSpc>
                <a:spcPts val="8775"/>
              </a:lnSpc>
            </a:pPr>
            <a:endParaRPr lang="en-US" sz="4006" dirty="0">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實踐的角度</a:t>
            </a:r>
          </a:p>
        </p:txBody>
      </p:sp>
      <p:sp>
        <p:nvSpPr>
          <p:cNvPr id="4" name="TextBox 4"/>
          <p:cNvSpPr txBox="1"/>
          <p:nvPr/>
        </p:nvSpPr>
        <p:spPr>
          <a:xfrm>
            <a:off x="1898118" y="2858460"/>
            <a:ext cx="14745924" cy="4334901"/>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1、現代人的財務壓力</a:t>
            </a:r>
          </a:p>
          <a:p>
            <a:pPr algn="l">
              <a:lnSpc>
                <a:spcPts val="8775"/>
              </a:lnSpc>
            </a:pPr>
            <a:r>
              <a:rPr lang="en-US" sz="4006">
                <a:solidFill>
                  <a:srgbClr val="9D7321"/>
                </a:solidFill>
                <a:latin typeface="Alegreya"/>
                <a:ea typeface="Alegreya"/>
                <a:cs typeface="Alegreya"/>
                <a:sym typeface="Alegreya"/>
              </a:rPr>
              <a:t>2、奉獻什麽？</a:t>
            </a:r>
          </a:p>
          <a:p>
            <a:pPr algn="l">
              <a:lnSpc>
                <a:spcPts val="8775"/>
              </a:lnSpc>
            </a:pPr>
            <a:r>
              <a:rPr lang="en-US" sz="4006">
                <a:solidFill>
                  <a:srgbClr val="9D7321"/>
                </a:solidFill>
                <a:latin typeface="Alegreya"/>
                <a:ea typeface="Alegreya"/>
                <a:cs typeface="Alegreya"/>
                <a:sym typeface="Alegreya"/>
              </a:rPr>
              <a:t>3、奉獻多少？</a:t>
            </a:r>
          </a:p>
          <a:p>
            <a:pPr algn="l">
              <a:lnSpc>
                <a:spcPts val="8775"/>
              </a:lnSpc>
            </a:pPr>
            <a:endParaRPr lang="en-US" sz="4006">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771038" y="1624051"/>
            <a:ext cx="14745924" cy="5763082"/>
          </a:xfrm>
          <a:prstGeom prst="rect">
            <a:avLst/>
          </a:prstGeom>
        </p:spPr>
        <p:txBody>
          <a:bodyPr lIns="0" tIns="0" rIns="0" bIns="0" rtlCol="0" anchor="t">
            <a:spAutoFit/>
          </a:bodyPr>
          <a:lstStyle/>
          <a:p>
            <a:pPr algn="l">
              <a:lnSpc>
                <a:spcPts val="5749"/>
              </a:lnSpc>
            </a:pPr>
            <a:r>
              <a:rPr lang="en-US" sz="4106" b="1">
                <a:solidFill>
                  <a:srgbClr val="9D7321"/>
                </a:solidFill>
                <a:latin typeface="Alegreya Bold"/>
                <a:ea typeface="Alegreya Bold"/>
                <a:cs typeface="Alegreya Bold"/>
                <a:sym typeface="Alegreya Bold"/>
              </a:rPr>
              <a:t>How Much Do We Need?</a:t>
            </a:r>
          </a:p>
          <a:p>
            <a:pPr algn="l">
              <a:lnSpc>
                <a:spcPts val="5749"/>
              </a:lnSpc>
            </a:pPr>
            <a:r>
              <a:rPr lang="en-US" sz="4106">
                <a:solidFill>
                  <a:srgbClr val="9D7321"/>
                </a:solidFill>
                <a:latin typeface="Alegreya"/>
                <a:ea typeface="Alegreya"/>
                <a:cs typeface="Alegreya"/>
                <a:sym typeface="Alegreya"/>
              </a:rPr>
              <a:t>As a young man, John Wesley reportedly earned thirty pounds at his first job; he kept 28 pounds, and gave two away. Later, when his salary had doubled, he still kept 28 pounds but now gave 32 away. Eventually, he was earning 120 pounds, still living on 28 and giving away the rest.</a:t>
            </a:r>
          </a:p>
          <a:p>
            <a:pPr algn="l">
              <a:lnSpc>
                <a:spcPts val="5749"/>
              </a:lnSpc>
            </a:pPr>
            <a:r>
              <a:rPr lang="en-US" sz="4106">
                <a:solidFill>
                  <a:srgbClr val="9D7321"/>
                </a:solidFill>
                <a:latin typeface="Alegreya"/>
                <a:ea typeface="Alegreya"/>
                <a:cs typeface="Alegreya"/>
                <a:sym typeface="Alegreya"/>
              </a:rPr>
              <a:t>Wesley's motto regarding finances was, "</a:t>
            </a:r>
            <a:r>
              <a:rPr lang="en-US" sz="4106">
                <a:solidFill>
                  <a:srgbClr val="FF3131"/>
                </a:solidFill>
                <a:latin typeface="Alegreya"/>
                <a:ea typeface="Alegreya"/>
                <a:cs typeface="Alegreya"/>
                <a:sym typeface="Alegreya"/>
              </a:rPr>
              <a:t>Gain all you can, save all you can, give all you can.</a:t>
            </a:r>
            <a:r>
              <a:rPr lang="en-US" sz="4106">
                <a:solidFill>
                  <a:srgbClr val="9D7321"/>
                </a:solidFill>
                <a:latin typeface="Alegreya"/>
                <a:ea typeface="Alegreya"/>
                <a:cs typeface="Alegreya"/>
                <a:sym typeface="Alegreya"/>
              </a:rPr>
              <a: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實踐的角度</a:t>
            </a:r>
          </a:p>
        </p:txBody>
      </p:sp>
      <p:sp>
        <p:nvSpPr>
          <p:cNvPr id="4" name="TextBox 4"/>
          <p:cNvSpPr txBox="1"/>
          <p:nvPr/>
        </p:nvSpPr>
        <p:spPr>
          <a:xfrm>
            <a:off x="1898118" y="2858460"/>
            <a:ext cx="14745924" cy="5449326"/>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1、現代人的財務壓力</a:t>
            </a:r>
          </a:p>
          <a:p>
            <a:pPr algn="l">
              <a:lnSpc>
                <a:spcPts val="8775"/>
              </a:lnSpc>
            </a:pPr>
            <a:r>
              <a:rPr lang="en-US" sz="4006">
                <a:solidFill>
                  <a:srgbClr val="9D7321"/>
                </a:solidFill>
                <a:latin typeface="Alegreya"/>
                <a:ea typeface="Alegreya"/>
                <a:cs typeface="Alegreya"/>
                <a:sym typeface="Alegreya"/>
              </a:rPr>
              <a:t>2、奉獻什麽？</a:t>
            </a:r>
          </a:p>
          <a:p>
            <a:pPr algn="l">
              <a:lnSpc>
                <a:spcPts val="8775"/>
              </a:lnSpc>
            </a:pPr>
            <a:r>
              <a:rPr lang="en-US" sz="4006">
                <a:solidFill>
                  <a:srgbClr val="9D7321"/>
                </a:solidFill>
                <a:latin typeface="Alegreya"/>
                <a:ea typeface="Alegreya"/>
                <a:cs typeface="Alegreya"/>
                <a:sym typeface="Alegreya"/>
              </a:rPr>
              <a:t>3、奉獻多少？</a:t>
            </a:r>
          </a:p>
          <a:p>
            <a:pPr algn="l">
              <a:lnSpc>
                <a:spcPts val="8775"/>
              </a:lnSpc>
            </a:pPr>
            <a:r>
              <a:rPr lang="en-US" sz="4006">
                <a:solidFill>
                  <a:srgbClr val="9D7321"/>
                </a:solidFill>
                <a:latin typeface="Alegreya"/>
                <a:ea typeface="Alegreya"/>
                <a:cs typeface="Alegreya"/>
                <a:sym typeface="Alegreya"/>
              </a:rPr>
              <a:t>4、奉獻在哪裏？</a:t>
            </a:r>
          </a:p>
          <a:p>
            <a:pPr algn="l">
              <a:lnSpc>
                <a:spcPts val="8775"/>
              </a:lnSpc>
            </a:pPr>
            <a:endParaRPr lang="en-US" sz="4006">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實踐的角度</a:t>
            </a:r>
          </a:p>
        </p:txBody>
      </p:sp>
      <p:sp>
        <p:nvSpPr>
          <p:cNvPr id="4" name="TextBox 4"/>
          <p:cNvSpPr txBox="1"/>
          <p:nvPr/>
        </p:nvSpPr>
        <p:spPr>
          <a:xfrm>
            <a:off x="1898118" y="2858460"/>
            <a:ext cx="14745924" cy="6563751"/>
          </a:xfrm>
          <a:prstGeom prst="rect">
            <a:avLst/>
          </a:prstGeom>
        </p:spPr>
        <p:txBody>
          <a:bodyPr lIns="0" tIns="0" rIns="0" bIns="0" rtlCol="0" anchor="t">
            <a:spAutoFit/>
          </a:bodyPr>
          <a:lstStyle/>
          <a:p>
            <a:pPr algn="l">
              <a:lnSpc>
                <a:spcPts val="8775"/>
              </a:lnSpc>
            </a:pPr>
            <a:r>
              <a:rPr lang="en-US" sz="4006">
                <a:solidFill>
                  <a:srgbClr val="9D7321"/>
                </a:solidFill>
                <a:latin typeface="Alegreya"/>
                <a:ea typeface="Alegreya"/>
                <a:cs typeface="Alegreya"/>
                <a:sym typeface="Alegreya"/>
              </a:rPr>
              <a:t>1、現代人的財務壓力</a:t>
            </a:r>
          </a:p>
          <a:p>
            <a:pPr algn="l">
              <a:lnSpc>
                <a:spcPts val="8775"/>
              </a:lnSpc>
            </a:pPr>
            <a:r>
              <a:rPr lang="en-US" sz="4006">
                <a:solidFill>
                  <a:srgbClr val="9D7321"/>
                </a:solidFill>
                <a:latin typeface="Alegreya"/>
                <a:ea typeface="Alegreya"/>
                <a:cs typeface="Alegreya"/>
                <a:sym typeface="Alegreya"/>
              </a:rPr>
              <a:t>2、奉獻什麽？</a:t>
            </a:r>
          </a:p>
          <a:p>
            <a:pPr algn="l">
              <a:lnSpc>
                <a:spcPts val="8775"/>
              </a:lnSpc>
            </a:pPr>
            <a:r>
              <a:rPr lang="en-US" sz="4006">
                <a:solidFill>
                  <a:srgbClr val="9D7321"/>
                </a:solidFill>
                <a:latin typeface="Alegreya"/>
                <a:ea typeface="Alegreya"/>
                <a:cs typeface="Alegreya"/>
                <a:sym typeface="Alegreya"/>
              </a:rPr>
              <a:t>3、奉獻多少？</a:t>
            </a:r>
          </a:p>
          <a:p>
            <a:pPr algn="l">
              <a:lnSpc>
                <a:spcPts val="8775"/>
              </a:lnSpc>
            </a:pPr>
            <a:r>
              <a:rPr lang="en-US" sz="4006">
                <a:solidFill>
                  <a:srgbClr val="9D7321"/>
                </a:solidFill>
                <a:latin typeface="Alegreya"/>
                <a:ea typeface="Alegreya"/>
                <a:cs typeface="Alegreya"/>
                <a:sym typeface="Alegreya"/>
              </a:rPr>
              <a:t>4、奉獻在哪裏？</a:t>
            </a:r>
          </a:p>
          <a:p>
            <a:pPr algn="l">
              <a:lnSpc>
                <a:spcPts val="8775"/>
              </a:lnSpc>
            </a:pPr>
            <a:r>
              <a:rPr lang="en-US" sz="4006">
                <a:solidFill>
                  <a:srgbClr val="9D7321"/>
                </a:solidFill>
                <a:latin typeface="Alegreya"/>
                <a:ea typeface="Alegreya"/>
                <a:cs typeface="Alegreya"/>
                <a:sym typeface="Alegreya"/>
              </a:rPr>
              <a:t>5、奉獻不是做人情，不要限於自己的圈子。</a:t>
            </a:r>
          </a:p>
          <a:p>
            <a:pPr algn="l">
              <a:lnSpc>
                <a:spcPts val="8775"/>
              </a:lnSpc>
            </a:pPr>
            <a:endParaRPr lang="en-US" sz="4006">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18288000"/>
                </a:moveTo>
                <a:lnTo>
                  <a:pt x="0" y="0"/>
                </a:lnTo>
                <a:lnTo>
                  <a:pt x="10287000" y="0"/>
                </a:lnTo>
                <a:lnTo>
                  <a:pt x="10287000" y="18288000"/>
                </a:lnTo>
                <a:lnTo>
                  <a:pt x="0" y="18288000"/>
                </a:lnTo>
                <a:close/>
              </a:path>
            </a:pathLst>
          </a:custGeom>
          <a:blipFill>
            <a:blip r:embed="rId2"/>
            <a:stretch>
              <a:fillRect l="-9222" r="-9222"/>
            </a:stretch>
          </a:blipFill>
        </p:spPr>
      </p:sp>
      <p:sp>
        <p:nvSpPr>
          <p:cNvPr id="3" name="TextBox 3"/>
          <p:cNvSpPr txBox="1"/>
          <p:nvPr/>
        </p:nvSpPr>
        <p:spPr>
          <a:xfrm>
            <a:off x="581119" y="3426695"/>
            <a:ext cx="17125761" cy="1716805"/>
          </a:xfrm>
          <a:prstGeom prst="rect">
            <a:avLst/>
          </a:prstGeom>
        </p:spPr>
        <p:txBody>
          <a:bodyPr lIns="0" tIns="0" rIns="0" bIns="0" rtlCol="0" anchor="t">
            <a:spAutoFit/>
          </a:bodyPr>
          <a:lstStyle/>
          <a:p>
            <a:pPr lvl="1" algn="ctr">
              <a:lnSpc>
                <a:spcPts val="14047"/>
              </a:lnSpc>
              <a:spcBef>
                <a:spcPct val="0"/>
              </a:spcBef>
            </a:pPr>
            <a:r>
              <a:rPr lang="en-US" sz="10034" spc="600" dirty="0" err="1">
                <a:solidFill>
                  <a:srgbClr val="9D7321"/>
                </a:solidFill>
                <a:latin typeface="Drunken Hour"/>
                <a:ea typeface="Drunken Hour"/>
                <a:cs typeface="Drunken Hour"/>
                <a:sym typeface="Drunken Hour"/>
              </a:rPr>
              <a:t>為什麽要奉獻</a:t>
            </a:r>
            <a:r>
              <a:rPr lang="en-US" sz="10034" spc="600" dirty="0">
                <a:solidFill>
                  <a:srgbClr val="9D7321"/>
                </a:solidFill>
                <a:latin typeface="Drunken Hour"/>
                <a:ea typeface="Drunken Hour"/>
                <a:cs typeface="Drunken Hour"/>
                <a:sym typeface="Drunken Hour"/>
              </a:rPr>
              <a:t>？</a:t>
            </a:r>
          </a:p>
        </p:txBody>
      </p:sp>
      <p:sp>
        <p:nvSpPr>
          <p:cNvPr id="4" name="TextBox 4"/>
          <p:cNvSpPr txBox="1"/>
          <p:nvPr/>
        </p:nvSpPr>
        <p:spPr>
          <a:xfrm>
            <a:off x="2755720" y="6224923"/>
            <a:ext cx="12776561" cy="498276"/>
          </a:xfrm>
          <a:prstGeom prst="rect">
            <a:avLst/>
          </a:prstGeom>
        </p:spPr>
        <p:txBody>
          <a:bodyPr lIns="0" tIns="0" rIns="0" bIns="0" rtlCol="0" anchor="t">
            <a:spAutoFit/>
          </a:bodyPr>
          <a:lstStyle/>
          <a:p>
            <a:pPr algn="ctr">
              <a:lnSpc>
                <a:spcPts val="4035"/>
              </a:lnSpc>
              <a:spcBef>
                <a:spcPct val="0"/>
              </a:spcBef>
            </a:pPr>
            <a:r>
              <a:rPr lang="en-US" sz="2882" b="1" spc="386">
                <a:solidFill>
                  <a:srgbClr val="000000"/>
                </a:solidFill>
                <a:latin typeface="Gotham Bold"/>
                <a:ea typeface="Gotham Bold"/>
                <a:cs typeface="Gotham Bold"/>
                <a:sym typeface="Gotham Bold"/>
              </a:rPr>
              <a:t>瑪拉基書、雅各、亞伯拉罕</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3416" b="-83416"/>
            </a:stretch>
          </a:blipFill>
        </p:spPr>
      </p:sp>
      <p:sp>
        <p:nvSpPr>
          <p:cNvPr id="3" name="TextBox 3"/>
          <p:cNvSpPr txBox="1"/>
          <p:nvPr/>
        </p:nvSpPr>
        <p:spPr>
          <a:xfrm>
            <a:off x="4403046" y="6680544"/>
            <a:ext cx="9481907" cy="1160783"/>
          </a:xfrm>
          <a:prstGeom prst="rect">
            <a:avLst/>
          </a:prstGeom>
        </p:spPr>
        <p:txBody>
          <a:bodyPr lIns="0" tIns="0" rIns="0" bIns="0" rtlCol="0" anchor="t">
            <a:spAutoFit/>
          </a:bodyPr>
          <a:lstStyle/>
          <a:p>
            <a:pPr algn="ctr">
              <a:lnSpc>
                <a:spcPts val="9519"/>
              </a:lnSpc>
              <a:spcBef>
                <a:spcPct val="0"/>
              </a:spcBef>
            </a:pPr>
            <a:r>
              <a:rPr lang="en-US" sz="6799" b="1" spc="911">
                <a:solidFill>
                  <a:srgbClr val="000000"/>
                </a:solidFill>
                <a:latin typeface="Gotham Bold"/>
                <a:ea typeface="Gotham Bold"/>
                <a:cs typeface="Gotham Bold"/>
                <a:sym typeface="Gotham Bold"/>
              </a:rPr>
              <a:t>總結</a:t>
            </a:r>
          </a:p>
        </p:txBody>
      </p:sp>
      <p:sp>
        <p:nvSpPr>
          <p:cNvPr id="4" name="TextBox 4"/>
          <p:cNvSpPr txBox="1"/>
          <p:nvPr/>
        </p:nvSpPr>
        <p:spPr>
          <a:xfrm>
            <a:off x="3821170" y="1888458"/>
            <a:ext cx="2219523" cy="4292987"/>
          </a:xfrm>
          <a:prstGeom prst="rect">
            <a:avLst/>
          </a:prstGeom>
        </p:spPr>
        <p:txBody>
          <a:bodyPr lIns="0" tIns="0" rIns="0" bIns="0" rtlCol="0" anchor="t">
            <a:spAutoFit/>
          </a:bodyPr>
          <a:lstStyle/>
          <a:p>
            <a:pPr algn="ctr">
              <a:lnSpc>
                <a:spcPts val="35006"/>
              </a:lnSpc>
              <a:spcBef>
                <a:spcPct val="0"/>
              </a:spcBef>
            </a:pPr>
            <a:r>
              <a:rPr lang="en-US" sz="25004" spc="-1250">
                <a:solidFill>
                  <a:srgbClr val="9D7321"/>
                </a:solidFill>
                <a:latin typeface="Drunken Hour"/>
                <a:ea typeface="Drunken Hour"/>
                <a:cs typeface="Drunken Hour"/>
                <a:sym typeface="Drunken Hour"/>
              </a:rPr>
              <a:t>"</a:t>
            </a:r>
          </a:p>
        </p:txBody>
      </p:sp>
      <p:sp>
        <p:nvSpPr>
          <p:cNvPr id="5" name="TextBox 5"/>
          <p:cNvSpPr txBox="1"/>
          <p:nvPr/>
        </p:nvSpPr>
        <p:spPr>
          <a:xfrm>
            <a:off x="4033217" y="4236767"/>
            <a:ext cx="10365818" cy="935308"/>
          </a:xfrm>
          <a:prstGeom prst="rect">
            <a:avLst/>
          </a:prstGeom>
        </p:spPr>
        <p:txBody>
          <a:bodyPr lIns="0" tIns="0" rIns="0" bIns="0" rtlCol="0" anchor="t">
            <a:spAutoFit/>
          </a:bodyPr>
          <a:lstStyle/>
          <a:p>
            <a:pPr algn="ctr">
              <a:lnSpc>
                <a:spcPts val="7772"/>
              </a:lnSpc>
              <a:spcBef>
                <a:spcPct val="0"/>
              </a:spcBef>
            </a:pPr>
            <a:r>
              <a:rPr lang="en-US" sz="5551" dirty="0" err="1">
                <a:solidFill>
                  <a:srgbClr val="9D7321"/>
                </a:solidFill>
                <a:latin typeface="Alegreya"/>
                <a:ea typeface="Alegreya"/>
                <a:cs typeface="Alegreya"/>
                <a:sym typeface="Alegreya"/>
              </a:rPr>
              <a:t>基督徒要追求財務自由嗎</a:t>
            </a:r>
            <a:r>
              <a:rPr lang="en-US" sz="5551" dirty="0">
                <a:solidFill>
                  <a:srgbClr val="9D7321"/>
                </a:solidFill>
                <a:latin typeface="Alegreya"/>
                <a:ea typeface="Alegreya"/>
                <a:cs typeface="Alegreya"/>
                <a:sym typeface="Alegreya"/>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林后八1~6</a:t>
            </a:r>
          </a:p>
        </p:txBody>
      </p:sp>
      <p:sp>
        <p:nvSpPr>
          <p:cNvPr id="4" name="TextBox 4"/>
          <p:cNvSpPr txBox="1"/>
          <p:nvPr/>
        </p:nvSpPr>
        <p:spPr>
          <a:xfrm>
            <a:off x="1898118" y="2963235"/>
            <a:ext cx="14745924" cy="3481910"/>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1 弟兄們，我把神賜給馬其頓眾教會的恩告訴你們， 2 就是他們在患難中受大試煉的時候，仍有滿足的快樂，在極窮之間還格外顯出他們樂捐的厚恩。 3 我可以證明他們是按著力量，而且也過了力量，自己甘心樂意地捐助， 4 再三地求我們，准他們在這供給聖徒的恩情上有份。 5 並且他們所做的，不但照我們所想望的，更照神的旨意，先把自己獻給主，又歸附了我們。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林后八1</a:t>
            </a:r>
          </a:p>
        </p:txBody>
      </p:sp>
      <p:sp>
        <p:nvSpPr>
          <p:cNvPr id="4" name="TextBox 4"/>
          <p:cNvSpPr txBox="1"/>
          <p:nvPr/>
        </p:nvSpPr>
        <p:spPr>
          <a:xfrm>
            <a:off x="1898118" y="2963235"/>
            <a:ext cx="14745924" cy="3967685"/>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1 弟兄們，我把神賜給馬其頓眾教會的恩告訴你們。</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And now, brothers and sisters, we want you to know about the grace that God has given the Macedonian churches.</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endParaRPr lang="en-US" sz="34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林后八1</a:t>
            </a:r>
          </a:p>
        </p:txBody>
      </p:sp>
      <p:sp>
        <p:nvSpPr>
          <p:cNvPr id="4" name="TextBox 4"/>
          <p:cNvSpPr txBox="1"/>
          <p:nvPr/>
        </p:nvSpPr>
        <p:spPr>
          <a:xfrm>
            <a:off x="1898118" y="2963235"/>
            <a:ext cx="14745924" cy="4624910"/>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1 弟兄們，我把神賜給馬其頓眾教會的恩告訴你們。</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And now, brothers and sisters, we want you to know about the grace that God has given the Macedonian churches.</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在馬其頓教會慷慨的背後是什麽？</a:t>
            </a:r>
          </a:p>
          <a:p>
            <a:pPr algn="l">
              <a:lnSpc>
                <a:spcPts val="5246"/>
              </a:lnSpc>
            </a:pPr>
            <a:endParaRPr lang="en-US" sz="34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2017661"/>
            <a:ext cx="9481907" cy="504826"/>
          </a:xfrm>
          <a:prstGeom prst="rect">
            <a:avLst/>
          </a:prstGeom>
        </p:spPr>
        <p:txBody>
          <a:bodyPr lIns="0" tIns="0" rIns="0" bIns="0" rtlCol="0" anchor="t">
            <a:spAutoFit/>
          </a:bodyPr>
          <a:lstStyle/>
          <a:p>
            <a:pPr algn="just">
              <a:lnSpc>
                <a:spcPts val="4199"/>
              </a:lnSpc>
              <a:spcBef>
                <a:spcPct val="0"/>
              </a:spcBef>
            </a:pPr>
            <a:r>
              <a:rPr lang="en-US" sz="2999" b="1" spc="401">
                <a:solidFill>
                  <a:srgbClr val="000000"/>
                </a:solidFill>
                <a:latin typeface="Gotham Bold"/>
                <a:ea typeface="Gotham Bold"/>
                <a:cs typeface="Gotham Bold"/>
                <a:sym typeface="Gotham Bold"/>
              </a:rPr>
              <a:t>林后八1</a:t>
            </a:r>
          </a:p>
        </p:txBody>
      </p:sp>
      <p:sp>
        <p:nvSpPr>
          <p:cNvPr id="4" name="TextBox 4"/>
          <p:cNvSpPr txBox="1"/>
          <p:nvPr/>
        </p:nvSpPr>
        <p:spPr>
          <a:xfrm>
            <a:off x="1898118" y="2963235"/>
            <a:ext cx="14745924" cy="5939360"/>
          </a:xfrm>
          <a:prstGeom prst="rect">
            <a:avLst/>
          </a:prstGeom>
        </p:spPr>
        <p:txBody>
          <a:bodyPr lIns="0" tIns="0" rIns="0" bIns="0" rtlCol="0" anchor="t">
            <a:spAutoFit/>
          </a:bodyPr>
          <a:lstStyle/>
          <a:p>
            <a:pPr algn="l">
              <a:lnSpc>
                <a:spcPts val="5246"/>
              </a:lnSpc>
            </a:pPr>
            <a:r>
              <a:rPr lang="en-US" sz="3407">
                <a:solidFill>
                  <a:srgbClr val="9D7321"/>
                </a:solidFill>
                <a:latin typeface="Alegreya"/>
                <a:ea typeface="Alegreya"/>
                <a:cs typeface="Alegreya"/>
                <a:sym typeface="Alegreya"/>
              </a:rPr>
              <a:t>1 弟兄們，我把神賜給馬其頓眾教會的恩告訴你們。</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And now, brothers and sisters, we want you to know about the grace that God has given the Macedonian churches.</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在馬其頓教會慷慨的背後是什麽？</a:t>
            </a:r>
          </a:p>
          <a:p>
            <a:pPr algn="l">
              <a:lnSpc>
                <a:spcPts val="5246"/>
              </a:lnSpc>
            </a:pPr>
            <a:endParaRPr lang="en-US" sz="3407">
              <a:solidFill>
                <a:srgbClr val="9D7321"/>
              </a:solidFill>
              <a:latin typeface="Alegreya"/>
              <a:ea typeface="Alegreya"/>
              <a:cs typeface="Alegreya"/>
              <a:sym typeface="Alegreya"/>
            </a:endParaRPr>
          </a:p>
          <a:p>
            <a:pPr algn="l">
              <a:lnSpc>
                <a:spcPts val="5246"/>
              </a:lnSpc>
            </a:pPr>
            <a:r>
              <a:rPr lang="en-US" sz="3407">
                <a:solidFill>
                  <a:srgbClr val="9D7321"/>
                </a:solidFill>
                <a:latin typeface="Alegreya"/>
                <a:ea typeface="Alegreya"/>
                <a:cs typeface="Alegreya"/>
                <a:sym typeface="Alegreya"/>
              </a:rPr>
              <a:t>是神的恩典</a:t>
            </a:r>
          </a:p>
          <a:p>
            <a:pPr algn="l">
              <a:lnSpc>
                <a:spcPts val="5246"/>
              </a:lnSpc>
            </a:pPr>
            <a:endParaRPr lang="en-US" sz="3407">
              <a:solidFill>
                <a:srgbClr val="9D7321"/>
              </a:solidFill>
              <a:latin typeface="Alegreya"/>
              <a:ea typeface="Alegreya"/>
              <a:cs typeface="Alegreya"/>
              <a:sym typeface="Alegrey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898118" y="1989086"/>
            <a:ext cx="9481907" cy="778512"/>
          </a:xfrm>
          <a:prstGeom prst="rect">
            <a:avLst/>
          </a:prstGeom>
        </p:spPr>
        <p:txBody>
          <a:bodyPr lIns="0" tIns="0" rIns="0" bIns="0" rtlCol="0" anchor="t">
            <a:spAutoFit/>
          </a:bodyPr>
          <a:lstStyle/>
          <a:p>
            <a:pPr algn="just">
              <a:lnSpc>
                <a:spcPts val="6439"/>
              </a:lnSpc>
              <a:spcBef>
                <a:spcPct val="0"/>
              </a:spcBef>
            </a:pPr>
            <a:r>
              <a:rPr lang="en-US" sz="4599" b="1" spc="616">
                <a:solidFill>
                  <a:srgbClr val="000000"/>
                </a:solidFill>
                <a:latin typeface="Gotham Bold"/>
                <a:ea typeface="Gotham Bold"/>
                <a:cs typeface="Gotham Bold"/>
                <a:sym typeface="Gotham Bold"/>
              </a:rPr>
              <a:t>為什麽要奉獻？</a:t>
            </a:r>
          </a:p>
        </p:txBody>
      </p:sp>
      <p:sp>
        <p:nvSpPr>
          <p:cNvPr id="4" name="TextBox 4"/>
          <p:cNvSpPr txBox="1"/>
          <p:nvPr/>
        </p:nvSpPr>
        <p:spPr>
          <a:xfrm>
            <a:off x="1898118" y="3106110"/>
            <a:ext cx="14745924" cy="741378"/>
          </a:xfrm>
          <a:prstGeom prst="rect">
            <a:avLst/>
          </a:prstGeom>
        </p:spPr>
        <p:txBody>
          <a:bodyPr lIns="0" tIns="0" rIns="0" bIns="0" rtlCol="0" anchor="t">
            <a:spAutoFit/>
          </a:bodyPr>
          <a:lstStyle/>
          <a:p>
            <a:pPr algn="l">
              <a:lnSpc>
                <a:spcPts val="6170"/>
              </a:lnSpc>
            </a:pPr>
            <a:r>
              <a:rPr lang="en-US" sz="4006">
                <a:solidFill>
                  <a:srgbClr val="9D7321"/>
                </a:solidFill>
                <a:latin typeface="Alegreya"/>
                <a:ea typeface="Alegreya"/>
                <a:cs typeface="Alegreya"/>
                <a:sym typeface="Alegreya"/>
              </a:rPr>
              <a:t>1、上帝是慷慨的上帝</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1269</Words>
  <Application>Microsoft Office PowerPoint</Application>
  <PresentationFormat>Custom</PresentationFormat>
  <Paragraphs>125</Paragraphs>
  <Slides>40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Gotham</vt:lpstr>
      <vt:lpstr>可画凌霄体-简</vt:lpstr>
      <vt:lpstr>Drunken Hour</vt:lpstr>
      <vt:lpstr>Alegreya Bold</vt:lpstr>
      <vt:lpstr>Alegreya</vt:lpstr>
      <vt:lpstr>Gotham Bold</vt:lpstr>
      <vt:lpstr>Arial Unicode</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什麽是奉獻？</dc:title>
  <cp:lastModifiedBy>yan shi</cp:lastModifiedBy>
  <cp:revision>2</cp:revision>
  <dcterms:created xsi:type="dcterms:W3CDTF">2006-08-16T00:00:00Z</dcterms:created>
  <dcterms:modified xsi:type="dcterms:W3CDTF">2026-08-06T03:23:31Z</dcterms:modified>
  <dc:identifier>DAHRYmiVeY0</dc:identifier>
</cp:coreProperties>
</file>